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471" r:id="rId4"/>
    <p:sldId id="556" r:id="rId6"/>
    <p:sldId id="567" r:id="rId7"/>
    <p:sldId id="515" r:id="rId8"/>
    <p:sldId id="547" r:id="rId9"/>
    <p:sldId id="561" r:id="rId10"/>
    <p:sldId id="560" r:id="rId11"/>
    <p:sldId id="558" r:id="rId12"/>
    <p:sldId id="559" r:id="rId13"/>
    <p:sldId id="557" r:id="rId14"/>
    <p:sldId id="554" r:id="rId15"/>
  </p:sldIdLst>
  <p:sldSz cx="9144000" cy="5143500" type="screen16x9"/>
  <p:notesSz cx="6858000" cy="9144000"/>
  <p:custDataLst>
    <p:tags r:id="rId19"/>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2" userDrawn="1">
          <p15:clr>
            <a:srgbClr val="A4A3A4"/>
          </p15:clr>
        </p15:guide>
        <p15:guide id="2" pos="3840" userDrawn="1">
          <p15:clr>
            <a:srgbClr val="A4A3A4"/>
          </p15:clr>
        </p15:guide>
        <p15:guide id="3" orient="horz" pos="1595" userDrawn="1">
          <p15:clr>
            <a:srgbClr val="A4A3A4"/>
          </p15:clr>
        </p15:guide>
        <p15:guide id="4"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BFB2"/>
    <a:srgbClr val="3296A8"/>
    <a:srgbClr val="6D8AAB"/>
    <a:srgbClr val="31709C"/>
    <a:srgbClr val="7697B3"/>
    <a:srgbClr val="6FA094"/>
    <a:srgbClr val="94BCB4"/>
    <a:srgbClr val="59503C"/>
    <a:srgbClr val="1FBCE4"/>
    <a:srgbClr val="C026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44" autoAdjust="0"/>
    <p:restoredTop sz="97778" autoAdjust="0"/>
  </p:normalViewPr>
  <p:slideViewPr>
    <p:cSldViewPr snapToGrid="0" showGuides="1">
      <p:cViewPr varScale="1">
        <p:scale>
          <a:sx n="141" d="100"/>
          <a:sy n="141" d="100"/>
        </p:scale>
        <p:origin x="306" y="120"/>
      </p:cViewPr>
      <p:guideLst>
        <p:guide orient="horz" pos="2162"/>
        <p:guide pos="3840"/>
        <p:guide orient="horz" pos="1595"/>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gs" Target="tags/tag2.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瑞士</a:t>
            </a:r>
            <a:r>
              <a:rPr lang="zh-CN" altLang="en-US"/>
              <a:t>著名心理学家皮亚杰将儿童从出生到两岁这一阶段称为感知运动阶段，并认为这是认知发展的第一阶段。早期的感知经验对婴幼儿的成长至关重要。婴幼儿亲子活动通过提供多样化的感官刺激，如不同材质的触摸、丰富多彩的视觉体验和各种声音的听觉刺激，有助于婴幼儿的感官器官得到充分的发展和锻炼。</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随着年龄的增长，婴幼儿每天清醒的时间迅速延长，觉醒状态和昏睡状态之间的转换也变得有规律。与此同时，婴幼儿的注意也迅速发展，选择性注意开始萌芽。亲子活动中的互动和游戏能够引起婴幼儿的兴趣和注意，帮助他们集中注意力，学会专注于特定任务或活动，培养持久的注意力。</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婴幼儿时期是儿童思维发生和初步发展的时期。在婴幼儿阶段产生了思维的低级形式——感知动作思维，感知动作思维是指思维过程离不开直接的感知和动作。也就是说，婴幼儿只有在直接感知具体事物时，才能进行思维。亲子活动通过提供丰富的感官体验和互动机会，能有效支持其思维能力的发展。在亲子活动中，婴幼儿通过与家长、教师的互动，学习如何通过观察和实践来理解周围的世界。</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婴幼儿通过与父母或其他儿童一起参与带有想象性的亲子活动，如角色扮演、故事讲述和艺术创作，婴幼儿能够在安全和鼓励的环境中自由探索和表达。这些活动不仅丰富了孩子的感官体验，还激发了他们对周围世界的好奇心，从而促进了想象力的发展。</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0—3岁是婴幼儿口语发展的关键期，此时婴幼儿的语音、词汇、语法等能力开始发展。在成人与婴幼儿互动交流的过程中，会不断给予语言输入和反馈，促进婴幼儿语言的理解和表达能力的提高。</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亲子活动通过提供丰富的社交场景和亲子互动机会，帮助婴幼儿学习情感表达、社交技能和情绪调节能力。例如，通过亲子游戏和集体活动，婴幼儿能够在与同伴和家长的互动中，学习轮流、分享和合作等社会行为，这些都是社会性发展的重要方面。同时，亲子活动中的情感交流和支持，有助于婴幼儿建立安全感和信任感，从而促进其情绪的稳定和积极发展。</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4"/>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143000" y="2701530"/>
            <a:ext cx="6858000" cy="1241821"/>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628651" y="273843"/>
            <a:ext cx="5800725" cy="435887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1" y="1597822"/>
            <a:ext cx="7772400" cy="1102518"/>
          </a:xfrm>
        </p:spPr>
        <p:txBody>
          <a:bodyPr/>
          <a:lstStyle/>
          <a:p>
            <a:r>
              <a:rPr lang="en-US"/>
              <a:t>Click to edit Master title style</a:t>
            </a:r>
            <a:endParaRPr lang="en-US"/>
          </a:p>
        </p:txBody>
      </p:sp>
      <p:sp>
        <p:nvSpPr>
          <p:cNvPr id="3" name="Subtitle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3305177"/>
            <a:ext cx="7772400" cy="1021556"/>
          </a:xfrm>
        </p:spPr>
        <p:txBody>
          <a:bodyPr anchor="t"/>
          <a:lstStyle>
            <a:lvl1pPr algn="l">
              <a:defRPr sz="4100" b="1" cap="all"/>
            </a:lvl1pPr>
          </a:lstStyle>
          <a:p>
            <a:r>
              <a:rPr lang="en-US"/>
              <a:t>Click to edit Master title style</a:t>
            </a:r>
            <a:endParaRPr lang="en-US"/>
          </a:p>
        </p:txBody>
      </p:sp>
      <p:sp>
        <p:nvSpPr>
          <p:cNvPr id="3" name="Text Placeholder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7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1" y="1200152"/>
            <a:ext cx="4038600" cy="3394472"/>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1" y="1200152"/>
            <a:ext cx="4038600" cy="3394472"/>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1" y="1151336"/>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700" b="1"/>
            </a:lvl4pPr>
            <a:lvl5pPr marL="1828800" indent="0">
              <a:buNone/>
              <a:defRPr sz="1700" b="1"/>
            </a:lvl5pPr>
            <a:lvl6pPr marL="2286000" indent="0">
              <a:buNone/>
              <a:defRPr sz="1700" b="1"/>
            </a:lvl6pPr>
            <a:lvl7pPr marL="2743200" indent="0">
              <a:buNone/>
              <a:defRPr sz="1700" b="1"/>
            </a:lvl7pPr>
            <a:lvl8pPr marL="3200400" indent="0">
              <a:buNone/>
              <a:defRPr sz="1700" b="1"/>
            </a:lvl8pPr>
            <a:lvl9pPr marL="3657600" indent="0">
              <a:buNone/>
              <a:defRPr sz="1700" b="1"/>
            </a:lvl9pPr>
          </a:lstStyle>
          <a:p>
            <a:pPr lvl="0"/>
            <a:r>
              <a:rPr lang="en-US"/>
              <a:t>Click to edit Master text styles</a:t>
            </a:r>
            <a:endParaRPr lang="en-US"/>
          </a:p>
        </p:txBody>
      </p:sp>
      <p:sp>
        <p:nvSpPr>
          <p:cNvPr id="4" name="Content Placeholder 3"/>
          <p:cNvSpPr>
            <a:spLocks noGrp="1"/>
          </p:cNvSpPr>
          <p:nvPr>
            <p:ph sz="half" idx="2"/>
          </p:nvPr>
        </p:nvSpPr>
        <p:spPr>
          <a:xfrm>
            <a:off x="457201" y="1631158"/>
            <a:ext cx="4040188" cy="2963466"/>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30" y="1151336"/>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700" b="1"/>
            </a:lvl4pPr>
            <a:lvl5pPr marL="1828800" indent="0">
              <a:buNone/>
              <a:defRPr sz="1700" b="1"/>
            </a:lvl5pPr>
            <a:lvl6pPr marL="2286000" indent="0">
              <a:buNone/>
              <a:defRPr sz="1700" b="1"/>
            </a:lvl6pPr>
            <a:lvl7pPr marL="2743200" indent="0">
              <a:buNone/>
              <a:defRPr sz="1700" b="1"/>
            </a:lvl7pPr>
            <a:lvl8pPr marL="3200400" indent="0">
              <a:buNone/>
              <a:defRPr sz="1700" b="1"/>
            </a:lvl8pPr>
            <a:lvl9pPr marL="3657600" indent="0">
              <a:buNone/>
              <a:defRPr sz="1700" b="1"/>
            </a:lvl9pPr>
          </a:lstStyle>
          <a:p>
            <a:pPr lvl="0"/>
            <a:r>
              <a:rPr lang="en-US"/>
              <a:t>Click to edit Master text styles</a:t>
            </a:r>
            <a:endParaRPr lang="en-US"/>
          </a:p>
        </p:txBody>
      </p:sp>
      <p:sp>
        <p:nvSpPr>
          <p:cNvPr id="6" name="Content Placeholder 5"/>
          <p:cNvSpPr>
            <a:spLocks noGrp="1"/>
          </p:cNvSpPr>
          <p:nvPr>
            <p:ph sz="quarter" idx="4"/>
          </p:nvPr>
        </p:nvSpPr>
        <p:spPr>
          <a:xfrm>
            <a:off x="4645030" y="1631158"/>
            <a:ext cx="4041775" cy="2963466"/>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rgbClr val="FFFFFF"/>
              </a:solidFill>
              <a:effectLst/>
              <a:uLnTx/>
              <a:uFillTx/>
              <a:latin typeface="Calibri" panose="020F0502020204030204"/>
              <a:ea typeface="宋体" pitchFamily="2" charset="-122"/>
              <a:cs typeface="+mn-cs"/>
            </a:endParaRPr>
          </a:p>
        </p:txBody>
      </p:sp>
      <p:sp>
        <p:nvSpPr>
          <p:cNvPr id="6" name="圆角矩形 5"/>
          <p:cNvSpPr/>
          <p:nvPr userDrawn="1"/>
        </p:nvSpPr>
        <p:spPr>
          <a:xfrm>
            <a:off x="4425043" y="4838925"/>
            <a:ext cx="293917" cy="1650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rgbClr val="FFFFFF"/>
              </a:solidFill>
              <a:effectLst/>
              <a:uLnTx/>
              <a:uFillTx/>
              <a:latin typeface="Calibri" panose="020F0502020204030204"/>
              <a:ea typeface="宋体"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665099" y="192351"/>
            <a:ext cx="1378024" cy="284076"/>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04790"/>
            <a:ext cx="5111750" cy="4389835"/>
          </a:xfrm>
        </p:spPr>
        <p:txBody>
          <a:bodyPr/>
          <a:lstStyle>
            <a:lvl1pPr>
              <a:defRPr sz="32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3" y="1076329"/>
            <a:ext cx="3008313" cy="3518297"/>
          </a:xfrm>
        </p:spPr>
        <p:txBody>
          <a:bodyPr/>
          <a:lstStyle>
            <a:lvl1pPr marL="0" indent="0">
              <a:buNone/>
              <a:defRPr sz="1400"/>
            </a:lvl1pPr>
            <a:lvl2pPr marL="457200" indent="0">
              <a:buNone/>
              <a:defRPr sz="1200"/>
            </a:lvl2pPr>
            <a:lvl3pPr marL="914400" indent="0">
              <a:buNone/>
              <a:defRPr sz="11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2"/>
            <a:ext cx="5486400" cy="425054"/>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459583"/>
            <a:ext cx="5486400" cy="3086100"/>
          </a:xfrm>
        </p:spPr>
        <p:txBody>
          <a:bodyPr/>
          <a:lstStyle>
            <a:lvl1pPr marL="0" indent="0">
              <a:buNone/>
              <a:defRPr sz="3200"/>
            </a:lvl1pPr>
            <a:lvl2pPr marL="457200" indent="0">
              <a:buNone/>
              <a:defRPr sz="29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00"/>
            </a:lvl1pPr>
            <a:lvl2pPr marL="457200" indent="0">
              <a:buNone/>
              <a:defRPr sz="1200"/>
            </a:lvl2pPr>
            <a:lvl3pPr marL="914400" indent="0">
              <a:buNone/>
              <a:defRPr sz="11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05980"/>
            <a:ext cx="2057400" cy="4388644"/>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1" y="205980"/>
            <a:ext cx="6019800" cy="4388644"/>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9" y="1282304"/>
            <a:ext cx="7886700" cy="2139553"/>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9"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2" y="273845"/>
            <a:ext cx="7886700" cy="994172"/>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9841" y="1260873"/>
            <a:ext cx="386834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29841" y="1878807"/>
            <a:ext cx="3868341"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1" y="1260873"/>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1" y="1878807"/>
            <a:ext cx="3887391"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1"/>
            <a:ext cx="2949178" cy="120015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392"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29841" y="1543051"/>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1"/>
            <a:ext cx="2949178" cy="120015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2"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1"/>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5" Type="http://schemas.openxmlformats.org/officeDocument/2006/relationships/theme" Target="../theme/theme2.xml"/><Relationship Id="rId14" Type="http://schemas.openxmlformats.org/officeDocument/2006/relationships/image" Target="../media/image1.jpeg"/><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1" y="273845"/>
            <a:ext cx="7886700" cy="994172"/>
          </a:xfrm>
          <a:prstGeom prst="rect">
            <a:avLst/>
          </a:prstGeom>
        </p:spPr>
        <p:txBody>
          <a:bodyPr vert="horz" lIns="68568" tIns="34284" rIns="68568" bIns="34284"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1" y="1369219"/>
            <a:ext cx="7886700" cy="3263504"/>
          </a:xfrm>
          <a:prstGeom prst="rect">
            <a:avLst/>
          </a:prstGeom>
        </p:spPr>
        <p:txBody>
          <a:bodyPr vert="horz" lIns="68568" tIns="34284" rIns="68568" bIns="34284"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1" y="4767263"/>
            <a:ext cx="2057400" cy="273844"/>
          </a:xfrm>
          <a:prstGeom prst="rect">
            <a:avLst/>
          </a:prstGeom>
        </p:spPr>
        <p:txBody>
          <a:bodyPr vert="horz" lIns="68568" tIns="34284" rIns="68568" bIns="34284" rtlCol="0" anchor="ctr"/>
          <a:lstStyle>
            <a:lvl1pPr algn="l">
              <a:defRPr sz="9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68" tIns="34284" rIns="68568" bIns="34284"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1" y="4767263"/>
            <a:ext cx="2057400" cy="273844"/>
          </a:xfrm>
          <a:prstGeom prst="rect">
            <a:avLst/>
          </a:prstGeom>
        </p:spPr>
        <p:txBody>
          <a:bodyPr vert="horz" lIns="68568" tIns="34284" rIns="68568" bIns="34284" rtlCol="0" anchor="ctr"/>
          <a:lstStyle>
            <a:lvl1pPr algn="r">
              <a:defRPr sz="9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9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9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9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9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9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9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9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9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9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80"/>
            <a:ext cx="8229600" cy="857250"/>
          </a:xfrm>
          <a:prstGeom prst="rect">
            <a:avLst/>
          </a:prstGeom>
        </p:spPr>
        <p:txBody>
          <a:bodyPr vert="horz" lIns="68568" tIns="34284" rIns="68568" bIns="34284"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457200" y="1200152"/>
            <a:ext cx="8229600" cy="3394472"/>
          </a:xfrm>
          <a:prstGeom prst="rect">
            <a:avLst/>
          </a:prstGeom>
        </p:spPr>
        <p:txBody>
          <a:bodyPr vert="horz" lIns="68568" tIns="34284" rIns="68568" bIns="34284"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4767265"/>
            <a:ext cx="2133600" cy="273844"/>
          </a:xfrm>
          <a:prstGeom prst="rect">
            <a:avLst/>
          </a:prstGeom>
        </p:spPr>
        <p:txBody>
          <a:bodyPr vert="horz" lIns="68568" tIns="34284" rIns="68568" bIns="34284"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3124201" y="4767265"/>
            <a:ext cx="2895600" cy="273844"/>
          </a:xfrm>
          <a:prstGeom prst="rect">
            <a:avLst/>
          </a:prstGeom>
        </p:spPr>
        <p:txBody>
          <a:bodyPr vert="horz" lIns="68568" tIns="34284" rIns="68568" bIns="34284" rtlCol="0" anchor="ctr"/>
          <a:lstStyle>
            <a:lvl1pPr algn="ctr">
              <a:defRPr sz="12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4767265"/>
            <a:ext cx="2133600" cy="273844"/>
          </a:xfrm>
          <a:prstGeom prst="rect">
            <a:avLst/>
          </a:prstGeom>
        </p:spPr>
        <p:txBody>
          <a:bodyPr vert="horz" lIns="68568" tIns="34284" rIns="68568" bIns="34284"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9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9.xml"/><Relationship Id="rId2" Type="http://schemas.openxmlformats.org/officeDocument/2006/relationships/image" Target="../media/image2.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9.xml"/><Relationship Id="rId1"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9.xml"/><Relationship Id="rId5" Type="http://schemas.openxmlformats.org/officeDocument/2006/relationships/image" Target="../media/image8.jpe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9.xml"/><Relationship Id="rId6" Type="http://schemas.openxmlformats.org/officeDocument/2006/relationships/tags" Target="../tags/tag1.xml"/><Relationship Id="rId5" Type="http://schemas.openxmlformats.org/officeDocument/2006/relationships/image" Target="../media/image8.jpe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10.jpeg"/><Relationship Id="rId1"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9.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9.xml"/><Relationship Id="rId1"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9.xml"/><Relationship Id="rId1"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9.xml"/><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9.xml"/><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930"/>
            <a:ext cx="9144000" cy="5141640"/>
          </a:xfrm>
          <a:prstGeom prst="rect">
            <a:avLst/>
          </a:prstGeom>
        </p:spPr>
      </p:pic>
      <p:sp>
        <p:nvSpPr>
          <p:cNvPr id="12" name="矩形 11"/>
          <p:cNvSpPr/>
          <p:nvPr/>
        </p:nvSpPr>
        <p:spPr>
          <a:xfrm>
            <a:off x="265544" y="257115"/>
            <a:ext cx="8612912" cy="4629268"/>
          </a:xfrm>
          <a:prstGeom prst="rect">
            <a:avLst/>
          </a:prstGeom>
          <a:noFill/>
          <a:ln>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p>
        </p:txBody>
      </p:sp>
      <p:sp>
        <p:nvSpPr>
          <p:cNvPr id="18" name="矩形 17"/>
          <p:cNvSpPr/>
          <p:nvPr/>
        </p:nvSpPr>
        <p:spPr>
          <a:xfrm>
            <a:off x="827710" y="2043153"/>
            <a:ext cx="7489190" cy="1106805"/>
          </a:xfrm>
          <a:prstGeom prst="rect">
            <a:avLst/>
          </a:prstGeom>
          <a:solidFill>
            <a:srgbClr val="4BBFB2"/>
          </a:solidFill>
        </p:spPr>
        <p:txBody>
          <a:bodyPr wrap="none">
            <a:spAutoFit/>
          </a:bodyPr>
          <a:lstStyle/>
          <a:p>
            <a:pPr algn="ctr"/>
            <a:r>
              <a:rPr kumimoji="1" lang="zh-CN" altLang="zh-CN" sz="3300" b="1" spc="225" dirty="0">
                <a:solidFill>
                  <a:schemeClr val="bg1"/>
                </a:solidFill>
                <a:latin typeface="微软雅黑" panose="020B0503020204020204" pitchFamily="34" charset="-122"/>
                <a:ea typeface="微软雅黑" panose="020B0503020204020204" pitchFamily="34" charset="-122"/>
              </a:rPr>
              <a:t>0—3岁婴幼儿亲子活动的价值与类型</a:t>
            </a:r>
            <a:br>
              <a:rPr kumimoji="1" lang="zh-CN" altLang="zh-CN" sz="3300" b="1" spc="225" dirty="0">
                <a:solidFill>
                  <a:schemeClr val="bg1"/>
                </a:solidFill>
                <a:latin typeface="微软雅黑" panose="020B0503020204020204" pitchFamily="34" charset="-122"/>
                <a:ea typeface="微软雅黑" panose="020B0503020204020204" pitchFamily="34" charset="-122"/>
              </a:rPr>
            </a:br>
            <a:r>
              <a:rPr kumimoji="1" lang="zh-CN" altLang="zh-CN" sz="3300" b="1" spc="225" dirty="0">
                <a:solidFill>
                  <a:schemeClr val="bg1"/>
                </a:solidFill>
                <a:latin typeface="微软雅黑" panose="020B0503020204020204" pitchFamily="34" charset="-122"/>
                <a:ea typeface="微软雅黑" panose="020B0503020204020204" pitchFamily="34" charset="-122"/>
              </a:rPr>
              <a:t>——亲子活动对婴幼儿</a:t>
            </a:r>
            <a:r>
              <a:rPr kumimoji="1" lang="zh-CN" altLang="zh-CN" sz="3300" b="1" spc="225" dirty="0">
                <a:solidFill>
                  <a:schemeClr val="bg1"/>
                </a:solidFill>
                <a:latin typeface="微软雅黑" panose="020B0503020204020204" pitchFamily="34" charset="-122"/>
                <a:ea typeface="微软雅黑" panose="020B0503020204020204" pitchFamily="34" charset="-122"/>
              </a:rPr>
              <a:t>的价值</a:t>
            </a:r>
            <a:endParaRPr kumimoji="1" lang="zh-CN" altLang="zh-CN" sz="3300" b="1" spc="225"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57250" y="553918"/>
            <a:ext cx="1378024" cy="284076"/>
          </a:xfrm>
          <a:prstGeom prst="rect">
            <a:avLst/>
          </a:prstGeom>
        </p:spPr>
      </p:pic>
      <p:sp>
        <p:nvSpPr>
          <p:cNvPr id="2" name="文本框 1"/>
          <p:cNvSpPr txBox="1"/>
          <p:nvPr/>
        </p:nvSpPr>
        <p:spPr>
          <a:xfrm>
            <a:off x="1423035" y="1459865"/>
            <a:ext cx="2064385" cy="583565"/>
          </a:xfrm>
          <a:prstGeom prst="rect">
            <a:avLst/>
          </a:prstGeom>
          <a:noFill/>
        </p:spPr>
        <p:txBody>
          <a:bodyPr wrap="square" rtlCol="0">
            <a:spAutoFit/>
          </a:bodyPr>
          <a:p>
            <a:r>
              <a:rPr lang="zh-CN" altLang="en-US" sz="3200">
                <a:solidFill>
                  <a:srgbClr val="4BBFB2"/>
                </a:solidFill>
                <a:latin typeface="微软雅黑" panose="020B0503020204020204" pitchFamily="34" charset="-122"/>
                <a:ea typeface="微软雅黑" panose="020B0503020204020204" pitchFamily="34" charset="-122"/>
              </a:rPr>
              <a:t>第</a:t>
            </a:r>
            <a:r>
              <a:rPr lang="zh-CN" altLang="en-US" sz="3200">
                <a:solidFill>
                  <a:srgbClr val="4BBFB2"/>
                </a:solidFill>
                <a:latin typeface="微软雅黑" panose="020B0503020204020204" pitchFamily="34" charset="-122"/>
                <a:ea typeface="微软雅黑" panose="020B0503020204020204" pitchFamily="34" charset="-122"/>
              </a:rPr>
              <a:t>二章</a:t>
            </a:r>
            <a:endParaRPr lang="zh-CN" altLang="en-US" sz="3200">
              <a:solidFill>
                <a:srgbClr val="4BBFB2"/>
              </a:solidFill>
              <a:latin typeface="微软雅黑" panose="020B0503020204020204" pitchFamily="34" charset="-122"/>
              <a:ea typeface="微软雅黑" panose="020B0503020204020204" pitchFamily="34" charset="-122"/>
            </a:endParaRPr>
          </a:p>
        </p:txBody>
      </p:sp>
      <p:sp>
        <p:nvSpPr>
          <p:cNvPr id="3" name="椭圆 2"/>
          <p:cNvSpPr/>
          <p:nvPr/>
        </p:nvSpPr>
        <p:spPr>
          <a:xfrm rot="5400000">
            <a:off x="1066800" y="1629410"/>
            <a:ext cx="246380" cy="245110"/>
          </a:xfrm>
          <a:prstGeom prst="ellipse">
            <a:avLst/>
          </a:prstGeom>
          <a:solidFill>
            <a:srgbClr val="4BB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6536690" cy="497840"/>
          </a:xfrm>
          <a:prstGeom prst="rect">
            <a:avLst/>
          </a:prstGeom>
        </p:spPr>
        <p:txBody>
          <a:bodyPr wrap="none" lIns="68571" tIns="34285" rIns="68571" bIns="34285">
            <a:spAutoFit/>
          </a:bodyPr>
          <a:lstStyle/>
          <a:p>
            <a:pPr algn="l"/>
            <a:r>
              <a:rPr lang="zh-CN" altLang="en-US" sz="2800" b="1" dirty="0">
                <a:latin typeface="Times New Roman" panose="02020503050405090304" charset="0"/>
                <a:ea typeface="微软雅黑" panose="020B0503020204020204" pitchFamily="34" charset="-122"/>
                <a:cs typeface="+mj-cs"/>
              </a:rPr>
              <a:t>二</a:t>
            </a:r>
            <a:r>
              <a:rPr lang="zh-CN" altLang="zh-CN" sz="2800" b="1" dirty="0" smtClean="0">
                <a:latin typeface="Times New Roman" panose="02020503050405090304" charset="0"/>
                <a:ea typeface="微软雅黑" panose="020B0503020204020204" pitchFamily="34" charset="-122"/>
                <a:cs typeface="+mj-cs"/>
              </a:rPr>
              <a:t>、</a:t>
            </a:r>
            <a:r>
              <a:rPr lang="en-US" altLang="zh-CN" sz="2800" b="1" dirty="0" smtClean="0">
                <a:latin typeface="Times New Roman" panose="02020503050405090304" charset="0"/>
                <a:ea typeface="微软雅黑" panose="020B0503020204020204" pitchFamily="34" charset="-122"/>
                <a:cs typeface="+mj-cs"/>
              </a:rPr>
              <a:t>    </a:t>
            </a:r>
            <a:r>
              <a:rPr lang="zh-CN" altLang="en-US" sz="2800" b="1" dirty="0">
                <a:latin typeface="Times New Roman" panose="02020503050405090304" charset="0"/>
                <a:ea typeface="微软雅黑" panose="020B0503020204020204" pitchFamily="34" charset="-122"/>
                <a:cs typeface="+mj-cs"/>
              </a:rPr>
              <a:t>亲子活动对婴幼儿心理发展的价值</a:t>
            </a:r>
            <a:endParaRPr lang="zh-CN" altLang="en-US" sz="2800" b="1" dirty="0">
              <a:latin typeface="Times New Roman" panose="02020503050405090304" charset="0"/>
              <a:ea typeface="微软雅黑" panose="020B0503020204020204" pitchFamily="34" charset="-122"/>
              <a:cs typeface="+mj-cs"/>
            </a:endParaRPr>
          </a:p>
        </p:txBody>
      </p:sp>
      <p:pic>
        <p:nvPicPr>
          <p:cNvPr id="6" name="https://photo-static-api.fotomore.com/creative/vcg/400/version23/VCG41185235129.jpg?uid=386&amp;timestamp=1743395354&amp;sign=ada4e8a5724831b0f18060e3230382da" descr="学龄前儿童"/>
          <p:cNvPicPr>
            <a:picLocks noChangeAspect="1"/>
          </p:cNvPicPr>
          <p:nvPr/>
        </p:nvPicPr>
        <p:blipFill>
          <a:blip r:embed="rId1"/>
          <a:srcRect t="26591" b="26591"/>
          <a:stretch>
            <a:fillRect/>
          </a:stretch>
        </p:blipFill>
        <p:spPr>
          <a:xfrm>
            <a:off x="146685" y="1734185"/>
            <a:ext cx="3382645" cy="2376805"/>
          </a:xfrm>
          <a:prstGeom prst="rect">
            <a:avLst/>
          </a:prstGeom>
          <a:effectLst>
            <a:softEdge rad="57150"/>
          </a:effectLst>
        </p:spPr>
      </p:pic>
      <p:sp>
        <p:nvSpPr>
          <p:cNvPr id="10" name="文本框 9"/>
          <p:cNvSpPr txBox="1"/>
          <p:nvPr/>
        </p:nvSpPr>
        <p:spPr>
          <a:xfrm>
            <a:off x="3811905" y="1371600"/>
            <a:ext cx="5123815" cy="3046095"/>
          </a:xfrm>
          <a:prstGeom prst="rect">
            <a:avLst/>
          </a:prstGeom>
          <a:noFill/>
        </p:spPr>
        <p:txBody>
          <a:bodyPr wrap="square" rtlCol="0">
            <a:spAutoFit/>
          </a:bodyPr>
          <a:p>
            <a:pPr>
              <a:lnSpc>
                <a:spcPct val="200000"/>
              </a:lnSpc>
            </a:pPr>
            <a:r>
              <a:rPr lang="en-US" altLang="zh-CN" sz="2400"/>
              <a:t>6.</a:t>
            </a:r>
            <a:r>
              <a:rPr lang="zh-CN" altLang="en-US" sz="2400"/>
              <a:t>社会性与情绪发展</a:t>
            </a:r>
            <a:endParaRPr lang="zh-CN" altLang="en-US" sz="2400"/>
          </a:p>
          <a:p>
            <a:pPr marL="285750" indent="-285750">
              <a:lnSpc>
                <a:spcPct val="200000"/>
              </a:lnSpc>
              <a:buFont typeface="Wingdings" panose="05000000000000000000" charset="0"/>
              <a:buChar char="u"/>
            </a:pPr>
            <a:r>
              <a:rPr lang="zh-CN" altLang="en-US" sz="1800"/>
              <a:t>亲子活动通过社交场景和互动，助婴幼儿学习情感、社交技能和情绪调节。</a:t>
            </a:r>
            <a:endParaRPr lang="zh-CN" altLang="en-US" sz="1800"/>
          </a:p>
          <a:p>
            <a:pPr marL="285750" indent="-285750">
              <a:lnSpc>
                <a:spcPct val="200000"/>
              </a:lnSpc>
              <a:buFont typeface="Wingdings" panose="05000000000000000000" charset="0"/>
              <a:buChar char="u"/>
            </a:pPr>
            <a:r>
              <a:rPr lang="zh-CN" altLang="en-US" sz="1800"/>
              <a:t>亲子活动中的情感交流支持，帮助婴幼儿建立安全感和信任，促进情绪稳定和积极发展。</a:t>
            </a:r>
            <a:endParaRPr lang="zh-CN" altLang="en-US" sz="180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1" presetClass="entr" presetSubtype="0" fill="hold" grpId="0" nodeType="withEffect">
                                  <p:stCondLst>
                                    <p:cond delay="0"/>
                                  </p:stCondLst>
                                  <p:childTnLst>
                                    <p:set>
                                      <p:cBhvr>
                                        <p:cTn id="6" dur="1000">
                                          <p:stCondLst>
                                            <p:cond delay="0"/>
                                          </p:stCondLst>
                                        </p:cTn>
                                        <p:tgtEl>
                                          <p:spTgt spid="10"/>
                                        </p:tgtEl>
                                        <p:attrNameLst>
                                          <p:attrName>style.visibility</p:attrName>
                                        </p:attrNameLst>
                                      </p:cBhvr>
                                      <p:to>
                                        <p:strVal val="visible"/>
                                      </p:to>
                                    </p:set>
                                  </p:childTnLst>
                                  <p:subTnLst>
                                    <p:set>
                                      <p:cBhvr override="childStyle">
                                        <p:cTn dur="65" fill="hold" display="1" masterRel="nextClick" afterEffect="1"/>
                                        <p:tgtEl>
                                          <p:spTgt spid="1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68634" y="746093"/>
            <a:ext cx="7007296" cy="3796453"/>
          </a:xfrm>
          <a:prstGeom prst="rect">
            <a:avLst/>
          </a:prstGeom>
          <a:noFill/>
          <a:ln w="12700">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2">
                  <a:lumMod val="10000"/>
                </a:schemeClr>
              </a:solidFill>
              <a:latin typeface="Arial" panose="020B0604020202090204"/>
              <a:ea typeface="微软雅黑" panose="020B0503020204020204" pitchFamily="34" charset="-122"/>
              <a:sym typeface="Arial" panose="020B0604020202090204"/>
            </a:endParaRPr>
          </a:p>
        </p:txBody>
      </p:sp>
      <p:pic>
        <p:nvPicPr>
          <p:cNvPr id="12" name="Picture 2" descr="C:\Users\asus\Desktop\新建文件夹\卡通老师和学生.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1544" y="-191513"/>
            <a:ext cx="2137006" cy="2137006"/>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2092959" y="2367916"/>
            <a:ext cx="5097780" cy="553085"/>
          </a:xfrm>
          <a:prstGeom prst="rect">
            <a:avLst/>
          </a:prstGeom>
          <a:solidFill>
            <a:srgbClr val="4BBFB2"/>
          </a:solidFill>
        </p:spPr>
        <p:txBody>
          <a:bodyPr wrap="none">
            <a:spAutoFit/>
          </a:bodyPr>
          <a:p>
            <a:pPr algn="ctr"/>
            <a:r>
              <a:rPr kumimoji="1" lang="zh-CN" altLang="zh-CN" sz="3000" spc="225" dirty="0" smtClean="0">
                <a:solidFill>
                  <a:schemeClr val="bg1"/>
                </a:solidFill>
                <a:latin typeface="微软雅黑" panose="020B0503020204020204" pitchFamily="34" charset="-122"/>
                <a:ea typeface="微软雅黑" panose="020B0503020204020204" pitchFamily="34" charset="-122"/>
              </a:rPr>
              <a:t>感谢您的聆听，谢谢大家！</a:t>
            </a:r>
            <a:endParaRPr kumimoji="1" lang="zh-CN" altLang="zh-CN" sz="3000" spc="225"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7393" y="746094"/>
            <a:ext cx="984324" cy="1100087"/>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4BB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90204"/>
              <a:ea typeface="微软雅黑" panose="020B0503020204020204" pitchFamily="34" charset="-122"/>
              <a:sym typeface="Arial" panose="020B0604020202090204"/>
            </a:endParaRPr>
          </a:p>
        </p:txBody>
      </p:sp>
      <p:sp>
        <p:nvSpPr>
          <p:cNvPr id="4" name="矩形 3"/>
          <p:cNvSpPr/>
          <p:nvPr/>
        </p:nvSpPr>
        <p:spPr>
          <a:xfrm>
            <a:off x="1593779" y="746093"/>
            <a:ext cx="7007296" cy="3796453"/>
          </a:xfrm>
          <a:prstGeom prst="rect">
            <a:avLst/>
          </a:prstGeom>
          <a:noFill/>
          <a:ln w="12700">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2">
                  <a:lumMod val="10000"/>
                </a:schemeClr>
              </a:solidFill>
              <a:latin typeface="Arial" panose="020B0604020202090204"/>
              <a:ea typeface="微软雅黑" panose="020B0503020204020204" pitchFamily="34" charset="-122"/>
              <a:sym typeface="Arial" panose="020B0604020202090204"/>
            </a:endParaRPr>
          </a:p>
        </p:txBody>
      </p:sp>
      <p:sp>
        <p:nvSpPr>
          <p:cNvPr id="5" name="矩形 4"/>
          <p:cNvSpPr/>
          <p:nvPr/>
        </p:nvSpPr>
        <p:spPr>
          <a:xfrm>
            <a:off x="601980" y="863600"/>
            <a:ext cx="728980" cy="859790"/>
          </a:xfrm>
          <a:prstGeom prst="rect">
            <a:avLst/>
          </a:prstGeom>
        </p:spPr>
        <p:txBody>
          <a:bodyPr wrap="none">
            <a:noAutofit/>
          </a:bodyPr>
          <a:lstStyle/>
          <a:p>
            <a:r>
              <a:rPr lang="zh-CN" altLang="zh-CN" sz="2100" b="1" dirty="0" smtClean="0">
                <a:solidFill>
                  <a:schemeClr val="bg1"/>
                </a:solidFill>
                <a:latin typeface="微软雅黑" panose="020B0503020204020204" pitchFamily="34" charset="-122"/>
                <a:ea typeface="微软雅黑" panose="020B0503020204020204" pitchFamily="34" charset="-122"/>
              </a:rPr>
              <a:t>案例</a:t>
            </a:r>
            <a:endParaRPr lang="zh-CN" altLang="zh-CN" sz="2100" b="1" dirty="0" smtClean="0">
              <a:solidFill>
                <a:schemeClr val="bg1"/>
              </a:solidFill>
              <a:latin typeface="微软雅黑" panose="020B0503020204020204" pitchFamily="34" charset="-122"/>
              <a:ea typeface="微软雅黑" panose="020B0503020204020204" pitchFamily="34" charset="-122"/>
            </a:endParaRPr>
          </a:p>
          <a:p>
            <a:r>
              <a:rPr lang="zh-CN" altLang="zh-CN" sz="2100" b="1" dirty="0" smtClean="0">
                <a:solidFill>
                  <a:schemeClr val="bg1"/>
                </a:solidFill>
                <a:latin typeface="微软雅黑" panose="020B0503020204020204" pitchFamily="34" charset="-122"/>
                <a:ea typeface="微软雅黑" panose="020B0503020204020204" pitchFamily="34" charset="-122"/>
              </a:rPr>
              <a:t>导入</a:t>
            </a:r>
            <a:endParaRPr lang="zh-CN" altLang="zh-CN" sz="2100" b="1" dirty="0" smtClean="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637594" y="662355"/>
            <a:ext cx="6752897" cy="2651125"/>
          </a:xfrm>
          <a:prstGeom prst="rect">
            <a:avLst/>
          </a:prstGeom>
        </p:spPr>
        <p:txBody>
          <a:bodyPr wrap="square">
            <a:spAutoFit/>
          </a:bodyPr>
          <a:lstStyle/>
          <a:p>
            <a:pPr indent="457200">
              <a:lnSpc>
                <a:spcPct val="130000"/>
              </a:lnSpc>
            </a:pPr>
            <a:r>
              <a:rPr lang="zh-CN" altLang="en-US" sz="1600" b="1" dirty="0">
                <a:latin typeface="宋体" pitchFamily="2" charset="-122"/>
                <a:ea typeface="宋体" pitchFamily="2" charset="-122"/>
                <a:cs typeface="宋体" pitchFamily="2" charset="-122"/>
              </a:rPr>
              <a:t>参与亲子活动前：</a:t>
            </a:r>
            <a:r>
              <a:rPr sz="1600" dirty="0">
                <a:latin typeface="宋体" pitchFamily="2" charset="-122"/>
                <a:ea typeface="宋体" pitchFamily="2" charset="-122"/>
                <a:cs typeface="宋体" pitchFamily="2" charset="-122"/>
              </a:rPr>
              <a:t>敏敏是一名2岁的小女孩，性格内向，不愿与人交流，甚至很难开口说话。当有人试图与她交流时，她会紧张地躲到妈妈身后，甚至哭喊。</a:t>
            </a:r>
            <a:endParaRPr sz="1600" dirty="0">
              <a:latin typeface="宋体" pitchFamily="2" charset="-122"/>
              <a:ea typeface="宋体" pitchFamily="2" charset="-122"/>
              <a:cs typeface="宋体" pitchFamily="2" charset="-122"/>
            </a:endParaRPr>
          </a:p>
          <a:p>
            <a:pPr indent="457200">
              <a:lnSpc>
                <a:spcPct val="130000"/>
              </a:lnSpc>
            </a:pPr>
            <a:r>
              <a:rPr lang="zh-CN" altLang="en-US" sz="1600" b="1" dirty="0">
                <a:latin typeface="宋体" pitchFamily="2" charset="-122"/>
                <a:ea typeface="宋体" pitchFamily="2" charset="-122"/>
                <a:cs typeface="宋体" pitchFamily="2" charset="-122"/>
              </a:rPr>
              <a:t>参与亲子活动后的变化：</a:t>
            </a:r>
            <a:r>
              <a:rPr lang="zh-CN" altLang="en-US" sz="1600" dirty="0">
                <a:latin typeface="宋体" pitchFamily="2" charset="-122"/>
                <a:ea typeface="宋体" pitchFamily="2" charset="-122"/>
                <a:cs typeface="宋体" pitchFamily="2" charset="-122"/>
              </a:rPr>
              <a:t>在多次参与托育机构的亲子活动后，敏敏的情况显著改善。在一次活动中，她看到小汽车时，主动指着让妈妈看，随后在妈妈的引导下，清晰地说出了“我想玩小汽车”这句话，这是她第一次清晰表达。通过系列亲子活动，敏敏逐渐克服了语言表达的困难，变得更加主动。</a:t>
            </a:r>
            <a:endParaRPr lang="zh-CN" altLang="en-US" sz="1600" dirty="0">
              <a:latin typeface="宋体" pitchFamily="2" charset="-122"/>
              <a:ea typeface="宋体" pitchFamily="2" charset="-122"/>
              <a:cs typeface="宋体" pitchFamily="2" charset="-122"/>
            </a:endParaRPr>
          </a:p>
        </p:txBody>
      </p:sp>
      <p:grpSp>
        <p:nvGrpSpPr>
          <p:cNvPr id="7" name="组合 6"/>
          <p:cNvGrpSpPr/>
          <p:nvPr/>
        </p:nvGrpSpPr>
        <p:grpSpPr>
          <a:xfrm>
            <a:off x="377130" y="4174408"/>
            <a:ext cx="1097074" cy="578047"/>
            <a:chOff x="1794781" y="1591782"/>
            <a:chExt cx="4211689" cy="2219136"/>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81766" y="1685101"/>
              <a:ext cx="2871465" cy="792549"/>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6325" y="2478143"/>
              <a:ext cx="3139712" cy="481626"/>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93600" y="2950106"/>
              <a:ext cx="3212870" cy="695004"/>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4781" y="1591782"/>
              <a:ext cx="1261981" cy="2219136"/>
            </a:xfrm>
            <a:prstGeom prst="rect">
              <a:avLst/>
            </a:prstGeom>
          </p:spPr>
        </p:pic>
      </p:grpSp>
      <p:pic>
        <p:nvPicPr>
          <p:cNvPr id="2" name="https://photo-static-api.fotomore.com/creative/vcg/400/new/VCG41N1500674001.jpg?uid=386&amp;timestamp=1743394312&amp;sign=c2390bff431ca359fa1ab74a46c30a90" descr="/Users/xuyanzi/Downloads/1d234ec7b074286fd06d3825a0a46cfe.jpeg1d234ec7b074286fd06d3825a0a46cfe"/>
          <p:cNvPicPr>
            <a:picLocks noChangeAspect="1"/>
          </p:cNvPicPr>
          <p:nvPr/>
        </p:nvPicPr>
        <p:blipFill>
          <a:blip r:embed="rId5"/>
          <a:srcRect l="11007" r="11007"/>
          <a:stretch>
            <a:fillRect/>
          </a:stretch>
        </p:blipFill>
        <p:spPr>
          <a:xfrm>
            <a:off x="4193540" y="2976245"/>
            <a:ext cx="2152015" cy="1551940"/>
          </a:xfrm>
          <a:prstGeom prst="rect">
            <a:avLst/>
          </a:prstGeom>
          <a:noFill/>
          <a:ln>
            <a:noFill/>
          </a:ln>
          <a:effectLst>
            <a:softEdge rad="63500"/>
          </a:effectLst>
        </p:spPr>
      </p:pic>
      <p:sp>
        <p:nvSpPr>
          <p:cNvPr id="12" name="矩形 11"/>
          <p:cNvSpPr/>
          <p:nvPr/>
        </p:nvSpPr>
        <p:spPr>
          <a:xfrm>
            <a:off x="897255" y="1828483"/>
            <a:ext cx="736600" cy="2380615"/>
          </a:xfrm>
          <a:prstGeom prst="rect">
            <a:avLst/>
          </a:prstGeom>
          <a:noFill/>
          <a:ln>
            <a:noFill/>
          </a:ln>
          <a:scene3d>
            <a:camera prst="perspectiveFront"/>
            <a:lightRig rig="threePt" dir="t"/>
          </a:scene3d>
        </p:spPr>
        <p:txBody>
          <a:bodyPr vert="mongolianVert" wrap="none" rtlCol="0" anchor="t">
            <a:spAutoFit/>
            <a:scene3d>
              <a:camera prst="isometricOffAxis2Top">
                <a:rot lat="20400000" lon="1200000" rev="21180000"/>
              </a:camera>
              <a:lightRig rig="contrasting" dir="t">
                <a:rot lat="0" lon="0" rev="0"/>
              </a:lightRig>
            </a:scene3d>
            <a:sp3d extrusionH="260350" contourW="12700" prstMaterial="matte">
              <a:extrusionClr>
                <a:srgbClr val="1B543F"/>
              </a:extrusionClr>
              <a:contourClr>
                <a:srgbClr val="C2EBDC"/>
              </a:contourClr>
            </a:sp3d>
          </a:bodyPr>
          <a:p>
            <a:pPr algn="ctr"/>
            <a:r>
              <a:rPr lang="zh-CN" altLang="en-US" sz="3600" b="1">
                <a:ln w="0" cap="rnd">
                  <a:noFill/>
                </a:ln>
                <a:solidFill>
                  <a:srgbClr val="00B050"/>
                </a:solidFill>
                <a:effectLst/>
                <a:latin typeface="汉仪铸字招牌黑简" panose="00020600040101010101" charset="-122"/>
                <a:ea typeface="汉仪铸字招牌黑简" panose="00020600040101010101" charset="-122"/>
              </a:rPr>
              <a:t>敏敏的变化</a:t>
            </a:r>
            <a:endParaRPr lang="zh-CN" altLang="en-US" sz="3600" b="1">
              <a:ln w="0" cap="rnd">
                <a:noFill/>
              </a:ln>
              <a:solidFill>
                <a:srgbClr val="00B050"/>
              </a:solidFill>
              <a:effectLst/>
              <a:latin typeface="汉仪铸字招牌黑简" panose="00020600040101010101" charset="-122"/>
              <a:ea typeface="汉仪铸字招牌黑简" panose="00020600040101010101"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6" grpId="0"/>
      <p:bldP spid="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7393" y="746094"/>
            <a:ext cx="984324" cy="1100087"/>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4BB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90204"/>
              <a:ea typeface="微软雅黑" panose="020B0503020204020204" pitchFamily="34" charset="-122"/>
              <a:sym typeface="Arial" panose="020B0604020202090204"/>
            </a:endParaRPr>
          </a:p>
        </p:txBody>
      </p:sp>
      <p:sp>
        <p:nvSpPr>
          <p:cNvPr id="4" name="矩形 3"/>
          <p:cNvSpPr/>
          <p:nvPr/>
        </p:nvSpPr>
        <p:spPr>
          <a:xfrm>
            <a:off x="1593779" y="746093"/>
            <a:ext cx="7007296" cy="3796453"/>
          </a:xfrm>
          <a:prstGeom prst="rect">
            <a:avLst/>
          </a:prstGeom>
          <a:noFill/>
          <a:ln w="12700">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2">
                  <a:lumMod val="10000"/>
                </a:schemeClr>
              </a:solidFill>
              <a:latin typeface="Arial" panose="020B0604020202090204"/>
              <a:ea typeface="微软雅黑" panose="020B0503020204020204" pitchFamily="34" charset="-122"/>
              <a:sym typeface="Arial" panose="020B0604020202090204"/>
            </a:endParaRPr>
          </a:p>
        </p:txBody>
      </p:sp>
      <p:sp>
        <p:nvSpPr>
          <p:cNvPr id="5" name="矩形 4"/>
          <p:cNvSpPr/>
          <p:nvPr/>
        </p:nvSpPr>
        <p:spPr>
          <a:xfrm>
            <a:off x="601980" y="863600"/>
            <a:ext cx="728980" cy="859790"/>
          </a:xfrm>
          <a:prstGeom prst="rect">
            <a:avLst/>
          </a:prstGeom>
        </p:spPr>
        <p:txBody>
          <a:bodyPr wrap="none">
            <a:noAutofit/>
          </a:bodyPr>
          <a:lstStyle/>
          <a:p>
            <a:r>
              <a:rPr lang="zh-CN" altLang="zh-CN" sz="2100" b="1" dirty="0" smtClean="0">
                <a:solidFill>
                  <a:schemeClr val="bg1"/>
                </a:solidFill>
                <a:latin typeface="微软雅黑" panose="020B0503020204020204" pitchFamily="34" charset="-122"/>
                <a:ea typeface="微软雅黑" panose="020B0503020204020204" pitchFamily="34" charset="-122"/>
              </a:rPr>
              <a:t>案例</a:t>
            </a:r>
            <a:endParaRPr lang="zh-CN" altLang="zh-CN" sz="2100" b="1" dirty="0" smtClean="0">
              <a:solidFill>
                <a:schemeClr val="bg1"/>
              </a:solidFill>
              <a:latin typeface="微软雅黑" panose="020B0503020204020204" pitchFamily="34" charset="-122"/>
              <a:ea typeface="微软雅黑" panose="020B0503020204020204" pitchFamily="34" charset="-122"/>
            </a:endParaRPr>
          </a:p>
          <a:p>
            <a:r>
              <a:rPr lang="zh-CN" altLang="zh-CN" sz="2100" b="1" dirty="0" smtClean="0">
                <a:solidFill>
                  <a:schemeClr val="bg1"/>
                </a:solidFill>
                <a:latin typeface="微软雅黑" panose="020B0503020204020204" pitchFamily="34" charset="-122"/>
                <a:ea typeface="微软雅黑" panose="020B0503020204020204" pitchFamily="34" charset="-122"/>
              </a:rPr>
              <a:t>分析</a:t>
            </a:r>
            <a:endParaRPr lang="zh-CN" altLang="zh-CN" sz="2100" b="1" dirty="0" smtClean="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565275" y="871855"/>
            <a:ext cx="3527425" cy="3610610"/>
          </a:xfrm>
          <a:prstGeom prst="rect">
            <a:avLst/>
          </a:prstGeom>
        </p:spPr>
        <p:txBody>
          <a:bodyPr wrap="square">
            <a:spAutoFit/>
          </a:bodyPr>
          <a:lstStyle/>
          <a:p>
            <a:pPr indent="457200">
              <a:lnSpc>
                <a:spcPct val="130000"/>
              </a:lnSpc>
            </a:pPr>
            <a:r>
              <a:rPr sz="1600" dirty="0">
                <a:latin typeface="宋体" pitchFamily="2" charset="-122"/>
                <a:ea typeface="宋体" pitchFamily="2" charset="-122"/>
                <a:cs typeface="宋体" pitchFamily="2" charset="-122"/>
              </a:rPr>
              <a:t>亲子活动为孩子创造了轻松的学习环境。敏敏在妈妈陪伴下参与游戏，通过模仿其他孩子和互动玩具，逐渐放下紧张。</a:t>
            </a:r>
            <a:endParaRPr sz="1600" dirty="0">
              <a:latin typeface="宋体" pitchFamily="2" charset="-122"/>
              <a:ea typeface="宋体" pitchFamily="2" charset="-122"/>
              <a:cs typeface="宋体" pitchFamily="2" charset="-122"/>
            </a:endParaRPr>
          </a:p>
          <a:p>
            <a:pPr indent="457200">
              <a:lnSpc>
                <a:spcPct val="130000"/>
              </a:lnSpc>
            </a:pPr>
            <a:r>
              <a:rPr sz="1600" dirty="0">
                <a:latin typeface="宋体" pitchFamily="2" charset="-122"/>
                <a:ea typeface="宋体" pitchFamily="2" charset="-122"/>
                <a:cs typeface="宋体" pitchFamily="2" charset="-122"/>
              </a:rPr>
              <a:t>当她对小汽车感兴趣时，妈妈及时引导她说出需求，把玩耍变成语言练习。多次活动后，敏敏习惯了与人交流，不仅敢说话，还会主动表达</a:t>
            </a:r>
            <a:r>
              <a:rPr lang="zh-CN" sz="1600" dirty="0">
                <a:latin typeface="宋体" pitchFamily="2" charset="-122"/>
                <a:ea typeface="宋体" pitchFamily="2" charset="-122"/>
                <a:cs typeface="宋体" pitchFamily="2" charset="-122"/>
              </a:rPr>
              <a:t>。</a:t>
            </a:r>
            <a:endParaRPr lang="zh-CN" sz="1600" dirty="0">
              <a:latin typeface="宋体" pitchFamily="2" charset="-122"/>
              <a:ea typeface="宋体" pitchFamily="2" charset="-122"/>
              <a:cs typeface="宋体" pitchFamily="2" charset="-122"/>
            </a:endParaRPr>
          </a:p>
          <a:p>
            <a:pPr indent="457200">
              <a:lnSpc>
                <a:spcPct val="130000"/>
              </a:lnSpc>
            </a:pPr>
            <a:r>
              <a:rPr lang="zh-CN" sz="1600" b="1" dirty="0">
                <a:latin typeface="宋体" pitchFamily="2" charset="-122"/>
                <a:ea typeface="宋体" pitchFamily="2" charset="-122"/>
                <a:cs typeface="宋体" pitchFamily="2" charset="-122"/>
              </a:rPr>
              <a:t>总结：</a:t>
            </a:r>
            <a:r>
              <a:rPr lang="zh-CN" sz="1600" dirty="0">
                <a:latin typeface="宋体" pitchFamily="2" charset="-122"/>
                <a:ea typeface="宋体" pitchFamily="2" charset="-122"/>
                <a:cs typeface="宋体" pitchFamily="2" charset="-122"/>
              </a:rPr>
              <a:t>亲子活动使孩子获得了安全的互动环境，促进孩子语言能力的</a:t>
            </a:r>
            <a:r>
              <a:rPr lang="zh-CN" sz="1600" dirty="0">
                <a:latin typeface="宋体" pitchFamily="2" charset="-122"/>
                <a:ea typeface="宋体" pitchFamily="2" charset="-122"/>
                <a:cs typeface="宋体" pitchFamily="2" charset="-122"/>
              </a:rPr>
              <a:t>发展。</a:t>
            </a:r>
            <a:endParaRPr lang="zh-CN" sz="1600" dirty="0">
              <a:latin typeface="宋体" pitchFamily="2" charset="-122"/>
              <a:ea typeface="宋体" pitchFamily="2" charset="-122"/>
              <a:cs typeface="宋体" pitchFamily="2" charset="-122"/>
            </a:endParaRPr>
          </a:p>
        </p:txBody>
      </p:sp>
      <p:grpSp>
        <p:nvGrpSpPr>
          <p:cNvPr id="7" name="组合 6"/>
          <p:cNvGrpSpPr/>
          <p:nvPr/>
        </p:nvGrpSpPr>
        <p:grpSpPr>
          <a:xfrm>
            <a:off x="377130" y="4174408"/>
            <a:ext cx="1097074" cy="578047"/>
            <a:chOff x="1794781" y="1591782"/>
            <a:chExt cx="4211689" cy="2219136"/>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81766" y="1685101"/>
              <a:ext cx="2871465" cy="792549"/>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6325" y="2478143"/>
              <a:ext cx="3139712" cy="481626"/>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93600" y="2950106"/>
              <a:ext cx="3212870" cy="695004"/>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4781" y="1591782"/>
              <a:ext cx="1261981" cy="2219136"/>
            </a:xfrm>
            <a:prstGeom prst="rect">
              <a:avLst/>
            </a:prstGeom>
          </p:spPr>
        </p:pic>
      </p:grpSp>
      <p:pic>
        <p:nvPicPr>
          <p:cNvPr id="2" name="https://photo-static-api.fotomore.com/creative/vcg/400/new/VCG41N1500674001.jpg?uid=386&amp;timestamp=1743394312&amp;sign=c2390bff431ca359fa1ab74a46c30a90" descr="/Users/xuyanzi/Downloads/1d234ec7b074286fd06d3825a0a46cfe.jpeg1d234ec7b074286fd06d3825a0a46cfe"/>
          <p:cNvPicPr>
            <a:picLocks noChangeAspect="1"/>
          </p:cNvPicPr>
          <p:nvPr/>
        </p:nvPicPr>
        <p:blipFill>
          <a:blip r:embed="rId5"/>
          <a:srcRect l="11007" r="11007"/>
          <a:stretch>
            <a:fillRect/>
          </a:stretch>
        </p:blipFill>
        <p:spPr>
          <a:xfrm>
            <a:off x="5196205" y="1079500"/>
            <a:ext cx="3371850" cy="2432050"/>
          </a:xfrm>
          <a:prstGeom prst="rect">
            <a:avLst/>
          </a:prstGeom>
          <a:noFill/>
          <a:ln>
            <a:noFill/>
          </a:ln>
          <a:effectLst>
            <a:softEdge rad="63500"/>
          </a:effectLst>
        </p:spPr>
      </p:pic>
      <p:sp>
        <p:nvSpPr>
          <p:cNvPr id="12" name="矩形 11"/>
          <p:cNvSpPr/>
          <p:nvPr>
            <p:custDataLst>
              <p:tags r:id="rId6"/>
            </p:custDataLst>
          </p:nvPr>
        </p:nvSpPr>
        <p:spPr>
          <a:xfrm>
            <a:off x="897255" y="1828483"/>
            <a:ext cx="736600" cy="2380615"/>
          </a:xfrm>
          <a:prstGeom prst="rect">
            <a:avLst/>
          </a:prstGeom>
          <a:noFill/>
          <a:ln>
            <a:noFill/>
          </a:ln>
          <a:scene3d>
            <a:camera prst="perspectiveFront"/>
            <a:lightRig rig="threePt" dir="t"/>
          </a:scene3d>
        </p:spPr>
        <p:txBody>
          <a:bodyPr vert="mongolianVert" wrap="none" rtlCol="0" anchor="t">
            <a:spAutoFit/>
            <a:scene3d>
              <a:camera prst="isometricOffAxis2Top">
                <a:rot lat="20400000" lon="1200000" rev="21180000"/>
              </a:camera>
              <a:lightRig rig="contrasting" dir="t">
                <a:rot lat="0" lon="0" rev="0"/>
              </a:lightRig>
            </a:scene3d>
            <a:sp3d extrusionH="260350" contourW="12700" prstMaterial="matte">
              <a:extrusionClr>
                <a:srgbClr val="1B543F"/>
              </a:extrusionClr>
              <a:contourClr>
                <a:srgbClr val="C2EBDC"/>
              </a:contourClr>
            </a:sp3d>
          </a:bodyPr>
          <a:p>
            <a:pPr algn="ctr"/>
            <a:r>
              <a:rPr lang="zh-CN" altLang="en-US" sz="3600" b="1">
                <a:ln w="0" cap="rnd">
                  <a:noFill/>
                </a:ln>
                <a:solidFill>
                  <a:srgbClr val="00B050"/>
                </a:solidFill>
                <a:effectLst/>
                <a:latin typeface="汉仪铸字招牌黑简" panose="00020600040101010101" charset="-122"/>
                <a:ea typeface="汉仪铸字招牌黑简" panose="00020600040101010101" charset="-122"/>
              </a:rPr>
              <a:t>敏敏的变化</a:t>
            </a:r>
            <a:endParaRPr lang="zh-CN" altLang="en-US" sz="3600" b="1">
              <a:ln w="0" cap="rnd">
                <a:noFill/>
              </a:ln>
              <a:solidFill>
                <a:srgbClr val="00B050"/>
              </a:solidFill>
              <a:effectLst/>
              <a:latin typeface="汉仪铸字招牌黑简" panose="00020600040101010101" charset="-122"/>
              <a:ea typeface="汉仪铸字招牌黑简" panose="00020600040101010101"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29"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ppt_x</p:attrName>
                                        </p:attrNameLst>
                                      </p:cBhvr>
                                      <p:tavLst>
                                        <p:tav tm="0">
                                          <p:val>
                                            <p:strVal val="#ppt_x-.2"/>
                                          </p:val>
                                        </p:tav>
                                        <p:tav tm="100000">
                                          <p:val>
                                            <p:strVal val="#ppt_x"/>
                                          </p:val>
                                        </p:tav>
                                      </p:tavLst>
                                    </p:anim>
                                    <p:anim calcmode="lin" valueType="num">
                                      <p:cBhvr>
                                        <p:cTn id="13"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gtEl>
                                      </p:cBhvr>
                                    </p:animEffect>
                                  </p:childTnLst>
                                </p:cTn>
                              </p:par>
                              <p:par>
                                <p:cTn id="15" presetID="29"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ppt_x</p:attrName>
                                        </p:attrNameLst>
                                      </p:cBhvr>
                                      <p:tavLst>
                                        <p:tav tm="0">
                                          <p:val>
                                            <p:strVal val="#ppt_x-.2"/>
                                          </p:val>
                                        </p:tav>
                                        <p:tav tm="100000">
                                          <p:val>
                                            <p:strVal val="#ppt_x"/>
                                          </p:val>
                                        </p:tav>
                                      </p:tavLst>
                                    </p:anim>
                                    <p:anim calcmode="lin" valueType="num">
                                      <p:cBhvr>
                                        <p:cTn id="1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6" grpId="0"/>
      <p:bldP spid="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6447790" cy="497840"/>
          </a:xfrm>
          <a:prstGeom prst="rect">
            <a:avLst/>
          </a:prstGeom>
        </p:spPr>
        <p:txBody>
          <a:bodyPr wrap="none" lIns="68571" tIns="34285" rIns="68571" bIns="34285">
            <a:spAutoFit/>
          </a:bodyPr>
          <a:lstStyle/>
          <a:p>
            <a:pPr algn="l"/>
            <a:r>
              <a:rPr lang="zh-CN" altLang="zh-CN" sz="2800" b="1" dirty="0">
                <a:latin typeface="Times New Roman" panose="02020503050405090304" charset="0"/>
                <a:ea typeface="微软雅黑" panose="020B0503020204020204" pitchFamily="34" charset="-122"/>
                <a:cs typeface="+mj-cs"/>
              </a:rPr>
              <a:t>一、</a:t>
            </a:r>
            <a:r>
              <a:rPr lang="en-US" altLang="zh-CN" sz="2800" b="1" dirty="0">
                <a:latin typeface="Times New Roman" panose="02020503050405090304" charset="0"/>
                <a:ea typeface="微软雅黑" panose="020B0503020204020204" pitchFamily="34" charset="-122"/>
                <a:cs typeface="+mj-cs"/>
              </a:rPr>
              <a:t>   </a:t>
            </a:r>
            <a:r>
              <a:rPr lang="zh-CN" altLang="en-US" sz="2800" b="1" dirty="0">
                <a:latin typeface="Times New Roman" panose="02020503050405090304" charset="0"/>
                <a:ea typeface="微软雅黑" panose="020B0503020204020204" pitchFamily="34" charset="-122"/>
                <a:cs typeface="+mj-cs"/>
              </a:rPr>
              <a:t>亲子活动对婴幼儿生理发展的价值</a:t>
            </a:r>
            <a:endParaRPr lang="zh-CN" altLang="en-US" sz="2800" b="1" dirty="0">
              <a:latin typeface="Times New Roman" panose="02020503050405090304" charset="0"/>
              <a:ea typeface="微软雅黑" panose="020B0503020204020204" pitchFamily="34" charset="-122"/>
              <a:cs typeface="+mj-cs"/>
            </a:endParaRPr>
          </a:p>
        </p:txBody>
      </p:sp>
      <p:grpSp>
        <p:nvGrpSpPr>
          <p:cNvPr id="15" name="组合 14"/>
          <p:cNvGrpSpPr/>
          <p:nvPr/>
        </p:nvGrpSpPr>
        <p:grpSpPr>
          <a:xfrm>
            <a:off x="631190" y="1501140"/>
            <a:ext cx="3966845" cy="3423285"/>
            <a:chOff x="994" y="2364"/>
            <a:chExt cx="6247" cy="5391"/>
          </a:xfrm>
        </p:grpSpPr>
        <p:sp>
          <p:nvSpPr>
            <p:cNvPr id="5" name="矩形 4"/>
            <p:cNvSpPr/>
            <p:nvPr/>
          </p:nvSpPr>
          <p:spPr>
            <a:xfrm>
              <a:off x="2019" y="2364"/>
              <a:ext cx="5222" cy="869"/>
            </a:xfrm>
            <a:prstGeom prst="rect">
              <a:avLst/>
            </a:prstGeom>
          </p:spPr>
          <p:txBody>
            <a:bodyPr wrap="square" lIns="68571" tIns="34285" rIns="68571" bIns="34285">
              <a:spAutoFit/>
            </a:bodyPr>
            <a:p>
              <a:pPr>
                <a:lnSpc>
                  <a:spcPct val="150000"/>
                </a:lnSpc>
              </a:pPr>
              <a:r>
                <a:rPr lang="zh-CN" altLang="en-US" sz="2100" dirty="0">
                  <a:solidFill>
                    <a:srgbClr val="4BBFB2"/>
                  </a:solidFill>
                  <a:latin typeface="FZZhunYuan-M02S"/>
                  <a:ea typeface="FZZhunYuan-M02S"/>
                  <a:cs typeface="FZZhunYuan-M02S"/>
                </a:rPr>
                <a:t>对</a:t>
              </a:r>
              <a:r>
                <a:rPr lang="zh-CN" altLang="en-US" sz="2100" dirty="0">
                  <a:solidFill>
                    <a:srgbClr val="4BBFB2"/>
                  </a:solidFill>
                  <a:latin typeface="FZZhunYuan-M02S"/>
                  <a:ea typeface="FZZhunYuan-M02S"/>
                  <a:cs typeface="FZZhunYuan-M02S"/>
                </a:rPr>
                <a:t>身体发育的价值</a:t>
              </a:r>
              <a:endParaRPr lang="zh-CN" altLang="zh-CN" sz="2100" dirty="0">
                <a:solidFill>
                  <a:srgbClr val="4BBFB2"/>
                </a:solidFill>
                <a:latin typeface="FZZhunYuan-M02S"/>
                <a:ea typeface="FZZhunYuan-M02S"/>
                <a:cs typeface="FZZhunYuan-M02S"/>
              </a:endParaRPr>
            </a:p>
          </p:txBody>
        </p:sp>
        <p:sp>
          <p:nvSpPr>
            <p:cNvPr id="9" name="文本框 8"/>
            <p:cNvSpPr txBox="1"/>
            <p:nvPr/>
          </p:nvSpPr>
          <p:spPr>
            <a:xfrm>
              <a:off x="994" y="3233"/>
              <a:ext cx="5612" cy="1888"/>
            </a:xfrm>
            <a:prstGeom prst="rect">
              <a:avLst/>
            </a:prstGeom>
          </p:spPr>
          <p:txBody>
            <a:bodyPr wrap="square">
              <a:spAutoFit/>
            </a:bodyPr>
            <a:p>
              <a:pPr marL="0" indent="304800" defTabSz="266700">
                <a:lnSpc>
                  <a:spcPct val="150000"/>
                </a:lnSpc>
                <a:spcBef>
                  <a:spcPct val="0"/>
                </a:spcBef>
                <a:spcAft>
                  <a:spcPct val="0"/>
                </a:spcAft>
              </a:pPr>
              <a:r>
                <a:rPr sz="1600">
                  <a:solidFill>
                    <a:schemeClr val="tx1">
                      <a:lumMod val="85000"/>
                      <a:lumOff val="15000"/>
                    </a:schemeClr>
                  </a:solidFill>
                  <a:ea typeface="宋体" pitchFamily="2" charset="-122"/>
                </a:rPr>
                <a:t>通过大肢体运动与精细动作训练，增强肌肉力量、身体协调性和骨骼健康。</a:t>
              </a:r>
              <a:endParaRPr sz="1600">
                <a:solidFill>
                  <a:schemeClr val="tx1">
                    <a:lumMod val="85000"/>
                    <a:lumOff val="15000"/>
                  </a:schemeClr>
                </a:solidFill>
                <a:ea typeface="宋体" pitchFamily="2" charset="-122"/>
              </a:endParaRPr>
            </a:p>
          </p:txBody>
        </p:sp>
        <p:pic>
          <p:nvPicPr>
            <p:cNvPr id="13" name="https://photo-static-api.fotomore.com/creative/vcg/400/version23/VCG41181098376.jpg?uid=386&amp;timestamp=1743394519&amp;sign=93e58c597fcf999ebd49805642e5d23a" descr="跳舞来摆脱所有的能量!"/>
            <p:cNvPicPr>
              <a:picLocks noChangeAspect="1"/>
            </p:cNvPicPr>
            <p:nvPr/>
          </p:nvPicPr>
          <p:blipFill>
            <a:blip r:embed="rId1"/>
            <a:srcRect l="8572" r="8572"/>
            <a:stretch>
              <a:fillRect/>
            </a:stretch>
          </p:blipFill>
          <p:spPr>
            <a:xfrm>
              <a:off x="1845" y="5171"/>
              <a:ext cx="3876" cy="2584"/>
            </a:xfrm>
            <a:prstGeom prst="rect">
              <a:avLst/>
            </a:prstGeom>
            <a:effectLst>
              <a:softEdge rad="31750"/>
            </a:effectLst>
          </p:spPr>
        </p:pic>
      </p:grpSp>
      <p:grpSp>
        <p:nvGrpSpPr>
          <p:cNvPr id="17" name="组合 16"/>
          <p:cNvGrpSpPr/>
          <p:nvPr/>
        </p:nvGrpSpPr>
        <p:grpSpPr>
          <a:xfrm>
            <a:off x="4598035" y="1501140"/>
            <a:ext cx="4053840" cy="3423285"/>
            <a:chOff x="7241" y="2364"/>
            <a:chExt cx="6384" cy="5391"/>
          </a:xfrm>
        </p:grpSpPr>
        <p:sp>
          <p:nvSpPr>
            <p:cNvPr id="6" name="矩形 5"/>
            <p:cNvSpPr/>
            <p:nvPr/>
          </p:nvSpPr>
          <p:spPr>
            <a:xfrm>
              <a:off x="8075" y="2364"/>
              <a:ext cx="5222" cy="869"/>
            </a:xfrm>
            <a:prstGeom prst="rect">
              <a:avLst/>
            </a:prstGeom>
          </p:spPr>
          <p:txBody>
            <a:bodyPr wrap="square" lIns="68571" tIns="34285" rIns="68571" bIns="34285">
              <a:spAutoFit/>
            </a:bodyPr>
            <a:p>
              <a:pPr>
                <a:lnSpc>
                  <a:spcPct val="150000"/>
                </a:lnSpc>
              </a:pPr>
              <a:r>
                <a:rPr lang="zh-CN" altLang="en-US" sz="2100" dirty="0">
                  <a:solidFill>
                    <a:srgbClr val="4BBFB2"/>
                  </a:solidFill>
                  <a:latin typeface="FZZhunYuan-M02S"/>
                  <a:ea typeface="FZZhunYuan-M02S"/>
                  <a:cs typeface="FZZhunYuan-M02S"/>
                </a:rPr>
                <a:t>对神经系统发展的价值</a:t>
              </a:r>
              <a:endParaRPr lang="zh-CN" altLang="zh-CN" sz="2100" dirty="0">
                <a:solidFill>
                  <a:srgbClr val="4BBFB2"/>
                </a:solidFill>
                <a:latin typeface="FZZhunYuan-M02S"/>
                <a:ea typeface="FZZhunYuan-M02S"/>
                <a:cs typeface="FZZhunYuan-M02S"/>
              </a:endParaRPr>
            </a:p>
          </p:txBody>
        </p:sp>
        <p:sp>
          <p:nvSpPr>
            <p:cNvPr id="11" name="文本框 10"/>
            <p:cNvSpPr txBox="1"/>
            <p:nvPr/>
          </p:nvSpPr>
          <p:spPr>
            <a:xfrm>
              <a:off x="7241" y="3233"/>
              <a:ext cx="6384" cy="1888"/>
            </a:xfrm>
            <a:prstGeom prst="rect">
              <a:avLst/>
            </a:prstGeom>
          </p:spPr>
          <p:txBody>
            <a:bodyPr wrap="square">
              <a:spAutoFit/>
            </a:bodyPr>
            <a:p>
              <a:pPr marL="0" indent="304800" defTabSz="266700">
                <a:lnSpc>
                  <a:spcPct val="150000"/>
                </a:lnSpc>
                <a:spcBef>
                  <a:spcPct val="0"/>
                </a:spcBef>
                <a:spcAft>
                  <a:spcPct val="0"/>
                </a:spcAft>
              </a:pPr>
              <a:r>
                <a:rPr lang="zh-CN" altLang="en-US" sz="1600">
                  <a:solidFill>
                    <a:schemeClr val="tx1">
                      <a:lumMod val="85000"/>
                      <a:lumOff val="15000"/>
                    </a:schemeClr>
                  </a:solidFill>
                  <a:latin typeface="宋体" pitchFamily="2" charset="-122"/>
                  <a:ea typeface="宋体" pitchFamily="2" charset="-122"/>
                </a:rPr>
                <a:t>亲子活动通过感官体验和互动，促进神经连接，增强婴幼儿感觉和运动能力，有助于大脑网络和神经肌肉协调的发展。</a:t>
              </a:r>
              <a:endParaRPr lang="zh-CN" altLang="en-US" sz="1600">
                <a:solidFill>
                  <a:schemeClr val="tx1">
                    <a:lumMod val="85000"/>
                    <a:lumOff val="15000"/>
                  </a:schemeClr>
                </a:solidFill>
                <a:latin typeface="宋体" pitchFamily="2" charset="-122"/>
                <a:ea typeface="宋体" pitchFamily="2" charset="-122"/>
              </a:endParaRPr>
            </a:p>
          </p:txBody>
        </p:sp>
        <p:pic>
          <p:nvPicPr>
            <p:cNvPr id="14" name="https://photo-static-api.fotomore.com/creative/vcg/veer/400/new/VCG41N533444278.jpg?uid=386&amp;timestamp=1743394519&amp;sign=93e58c597fcf999ebd49805642e5d23a" descr="小朋友们画了一幅涂满颜料的画"/>
            <p:cNvPicPr>
              <a:picLocks noChangeAspect="1"/>
            </p:cNvPicPr>
            <p:nvPr/>
          </p:nvPicPr>
          <p:blipFill>
            <a:blip r:embed="rId2"/>
            <a:srcRect l="19" r="19"/>
            <a:stretch>
              <a:fillRect/>
            </a:stretch>
          </p:blipFill>
          <p:spPr>
            <a:xfrm>
              <a:off x="8075" y="5171"/>
              <a:ext cx="3876" cy="2584"/>
            </a:xfrm>
            <a:prstGeom prst="rect">
              <a:avLst/>
            </a:prstGeom>
            <a:effectLst>
              <a:softEdge rad="31750"/>
            </a:effectLst>
          </p:spPr>
        </p:pic>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6547485" cy="497840"/>
          </a:xfrm>
          <a:prstGeom prst="rect">
            <a:avLst/>
          </a:prstGeom>
        </p:spPr>
        <p:txBody>
          <a:bodyPr wrap="none" lIns="68571" tIns="34285" rIns="68571" bIns="34285">
            <a:spAutoFit/>
          </a:bodyPr>
          <a:lstStyle/>
          <a:p>
            <a:pPr algn="l"/>
            <a:r>
              <a:rPr lang="zh-CN" altLang="en-US" sz="2800" b="1" dirty="0">
                <a:latin typeface="Times New Roman" panose="02020503050405090304" charset="0"/>
                <a:ea typeface="微软雅黑" panose="020B0503020204020204" pitchFamily="34" charset="-122"/>
                <a:cs typeface="+mj-cs"/>
              </a:rPr>
              <a:t>二</a:t>
            </a:r>
            <a:r>
              <a:rPr lang="zh-CN" altLang="zh-CN" sz="2800" b="1" dirty="0" smtClean="0">
                <a:latin typeface="Times New Roman" panose="02020503050405090304" charset="0"/>
                <a:ea typeface="微软雅黑" panose="020B0503020204020204" pitchFamily="34" charset="-122"/>
                <a:cs typeface="+mj-cs"/>
              </a:rPr>
              <a:t>、</a:t>
            </a:r>
            <a:r>
              <a:rPr lang="en-US" altLang="zh-CN" sz="2800" b="1" dirty="0" smtClean="0">
                <a:latin typeface="Times New Roman" panose="02020503050405090304" charset="0"/>
                <a:ea typeface="微软雅黑" panose="020B0503020204020204" pitchFamily="34" charset="-122"/>
                <a:cs typeface="+mj-cs"/>
              </a:rPr>
              <a:t>    </a:t>
            </a:r>
            <a:r>
              <a:rPr lang="zh-CN" altLang="en-US" sz="2800" b="1" dirty="0">
                <a:latin typeface="Times New Roman" panose="02020503050405090304" charset="0"/>
                <a:ea typeface="微软雅黑" panose="020B0503020204020204" pitchFamily="34" charset="-122"/>
                <a:cs typeface="+mj-cs"/>
              </a:rPr>
              <a:t>亲子活动对婴幼儿</a:t>
            </a:r>
            <a:r>
              <a:rPr lang="zh-CN" altLang="en-US" sz="2800" b="1" dirty="0">
                <a:latin typeface="Times New Roman" panose="02020503050405090304" charset="0"/>
                <a:ea typeface="微软雅黑" panose="020B0503020204020204" pitchFamily="34" charset="-122"/>
                <a:cs typeface="+mj-cs"/>
              </a:rPr>
              <a:t>心理发展的价值</a:t>
            </a:r>
            <a:endParaRPr lang="zh-CN" altLang="en-US" sz="2800" b="1" dirty="0">
              <a:latin typeface="Times New Roman" panose="02020503050405090304" charset="0"/>
              <a:ea typeface="微软雅黑" panose="020B0503020204020204" pitchFamily="34" charset="-122"/>
              <a:cs typeface="+mj-cs"/>
            </a:endParaRPr>
          </a:p>
        </p:txBody>
      </p:sp>
      <p:sp>
        <p:nvSpPr>
          <p:cNvPr id="4" name="文本框 3"/>
          <p:cNvSpPr txBox="1"/>
          <p:nvPr/>
        </p:nvSpPr>
        <p:spPr>
          <a:xfrm>
            <a:off x="4540885" y="1301115"/>
            <a:ext cx="4047490" cy="1891665"/>
          </a:xfrm>
          <a:prstGeom prst="rect">
            <a:avLst/>
          </a:prstGeom>
          <a:noFill/>
        </p:spPr>
        <p:txBody>
          <a:bodyPr wrap="square" rtlCol="0">
            <a:spAutoFit/>
          </a:bodyPr>
          <a:p>
            <a:pPr>
              <a:lnSpc>
                <a:spcPct val="150000"/>
              </a:lnSpc>
            </a:pPr>
            <a:r>
              <a:rPr lang="en-US" altLang="zh-CN" sz="2400" b="1"/>
              <a:t>1.</a:t>
            </a:r>
            <a:r>
              <a:rPr lang="zh-CN" altLang="en-US" sz="2400" b="1"/>
              <a:t>感知觉发展</a:t>
            </a:r>
            <a:endParaRPr lang="zh-CN" altLang="en-US" sz="2400" b="1"/>
          </a:p>
          <a:p>
            <a:pPr>
              <a:lnSpc>
                <a:spcPct val="150000"/>
              </a:lnSpc>
            </a:pPr>
            <a:r>
              <a:rPr lang="zh-CN" altLang="en-US" sz="1800"/>
              <a:t>婴幼儿亲子活动通过提供多样化的感官刺激，有助于婴幼儿的感官器官得到充分的发展和锻炼。</a:t>
            </a:r>
            <a:endParaRPr lang="zh-CN" altLang="en-US" sz="1800"/>
          </a:p>
        </p:txBody>
      </p:sp>
      <p:pic>
        <p:nvPicPr>
          <p:cNvPr id="5" name="图片 4" descr="截屏2025-03-31 14.25.57"/>
          <p:cNvPicPr>
            <a:picLocks noChangeAspect="1"/>
          </p:cNvPicPr>
          <p:nvPr/>
        </p:nvPicPr>
        <p:blipFill>
          <a:blip r:embed="rId1"/>
          <a:stretch>
            <a:fillRect/>
          </a:stretch>
        </p:blipFill>
        <p:spPr>
          <a:xfrm>
            <a:off x="631190" y="1301115"/>
            <a:ext cx="3710940" cy="3215005"/>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6547485" cy="497840"/>
          </a:xfrm>
          <a:prstGeom prst="rect">
            <a:avLst/>
          </a:prstGeom>
        </p:spPr>
        <p:txBody>
          <a:bodyPr wrap="none" lIns="68571" tIns="34285" rIns="68571" bIns="34285">
            <a:spAutoFit/>
          </a:bodyPr>
          <a:lstStyle/>
          <a:p>
            <a:pPr algn="l"/>
            <a:r>
              <a:rPr lang="zh-CN" altLang="en-US" sz="2800" b="1" dirty="0">
                <a:latin typeface="Times New Roman" panose="02020503050405090304" charset="0"/>
                <a:ea typeface="微软雅黑" panose="020B0503020204020204" pitchFamily="34" charset="-122"/>
                <a:cs typeface="+mj-cs"/>
              </a:rPr>
              <a:t>二</a:t>
            </a:r>
            <a:r>
              <a:rPr lang="zh-CN" altLang="zh-CN" sz="2800" b="1" dirty="0" smtClean="0">
                <a:latin typeface="Times New Roman" panose="02020503050405090304" charset="0"/>
                <a:ea typeface="微软雅黑" panose="020B0503020204020204" pitchFamily="34" charset="-122"/>
                <a:cs typeface="+mj-cs"/>
              </a:rPr>
              <a:t>、</a:t>
            </a:r>
            <a:r>
              <a:rPr lang="en-US" altLang="zh-CN" sz="2800" b="1" dirty="0" smtClean="0">
                <a:latin typeface="Times New Roman" panose="02020503050405090304" charset="0"/>
                <a:ea typeface="微软雅黑" panose="020B0503020204020204" pitchFamily="34" charset="-122"/>
                <a:cs typeface="+mj-cs"/>
              </a:rPr>
              <a:t>    </a:t>
            </a:r>
            <a:r>
              <a:rPr lang="zh-CN" altLang="en-US" sz="2800" b="1" dirty="0">
                <a:latin typeface="Times New Roman" panose="02020503050405090304" charset="0"/>
                <a:ea typeface="微软雅黑" panose="020B0503020204020204" pitchFamily="34" charset="-122"/>
                <a:cs typeface="+mj-cs"/>
              </a:rPr>
              <a:t>亲子活动对婴幼儿</a:t>
            </a:r>
            <a:r>
              <a:rPr lang="zh-CN" altLang="en-US" sz="2800" b="1" dirty="0">
                <a:latin typeface="Times New Roman" panose="02020503050405090304" charset="0"/>
                <a:ea typeface="微软雅黑" panose="020B0503020204020204" pitchFamily="34" charset="-122"/>
                <a:cs typeface="+mj-cs"/>
              </a:rPr>
              <a:t>心理发展的价值</a:t>
            </a:r>
            <a:endParaRPr lang="zh-CN" altLang="en-US" sz="2800" b="1" dirty="0">
              <a:latin typeface="Times New Roman" panose="02020503050405090304" charset="0"/>
              <a:ea typeface="微软雅黑" panose="020B0503020204020204" pitchFamily="34" charset="-122"/>
              <a:cs typeface="+mj-cs"/>
            </a:endParaRPr>
          </a:p>
        </p:txBody>
      </p:sp>
      <p:pic>
        <p:nvPicPr>
          <p:cNvPr id="6" name="https://photo-static-api.fotomore.com/creative/vcg/400/new/VCG41N1270127864.jpg?uid=386&amp;timestamp=1743394780&amp;sign=434409da6cf7ce58439969618d1b24b7" descr="小女孩假装在家里照看洋娃娃"/>
          <p:cNvPicPr>
            <a:picLocks noChangeAspect="1"/>
          </p:cNvPicPr>
          <p:nvPr/>
        </p:nvPicPr>
        <p:blipFill>
          <a:blip r:embed="rId1"/>
          <a:srcRect l="2578" r="2578"/>
          <a:stretch>
            <a:fillRect/>
          </a:stretch>
        </p:blipFill>
        <p:spPr>
          <a:xfrm>
            <a:off x="4742180" y="3037840"/>
            <a:ext cx="2802890" cy="1969770"/>
          </a:xfrm>
          <a:prstGeom prst="rect">
            <a:avLst/>
          </a:prstGeom>
          <a:effectLst>
            <a:softEdge rad="57150"/>
          </a:effectLst>
        </p:spPr>
      </p:pic>
      <p:sp>
        <p:nvSpPr>
          <p:cNvPr id="9" name="文本框 8"/>
          <p:cNvSpPr txBox="1"/>
          <p:nvPr/>
        </p:nvSpPr>
        <p:spPr>
          <a:xfrm>
            <a:off x="631190" y="1477645"/>
            <a:ext cx="7675880" cy="1383665"/>
          </a:xfrm>
          <a:prstGeom prst="rect">
            <a:avLst/>
          </a:prstGeom>
          <a:noFill/>
        </p:spPr>
        <p:txBody>
          <a:bodyPr wrap="square" rtlCol="0">
            <a:spAutoFit/>
          </a:bodyPr>
          <a:p>
            <a:pPr>
              <a:lnSpc>
                <a:spcPct val="150000"/>
              </a:lnSpc>
            </a:pPr>
            <a:r>
              <a:rPr lang="en-US" altLang="zh-CN" sz="2400" b="1"/>
              <a:t>2.</a:t>
            </a:r>
            <a:r>
              <a:rPr lang="zh-CN" altLang="en-US" sz="2400" b="1"/>
              <a:t>注意发展</a:t>
            </a:r>
            <a:endParaRPr lang="zh-CN" altLang="en-US" sz="2400" b="1"/>
          </a:p>
          <a:p>
            <a:pPr>
              <a:lnSpc>
                <a:spcPct val="150000"/>
              </a:lnSpc>
            </a:pPr>
            <a:r>
              <a:rPr lang="zh-CN" altLang="en-US" sz="1600"/>
              <a:t>亲子活动中的互动和游戏能够引起婴幼儿的兴趣和注意，帮助他们集中注意力，学会专注于特定任务或活动，培养持久的注意力。</a:t>
            </a:r>
            <a:endParaRPr lang="zh-CN" altLang="en-US" sz="160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6547485" cy="497840"/>
          </a:xfrm>
          <a:prstGeom prst="rect">
            <a:avLst/>
          </a:prstGeom>
        </p:spPr>
        <p:txBody>
          <a:bodyPr wrap="none" lIns="68571" tIns="34285" rIns="68571" bIns="34285">
            <a:spAutoFit/>
          </a:bodyPr>
          <a:lstStyle/>
          <a:p>
            <a:pPr algn="l"/>
            <a:r>
              <a:rPr lang="zh-CN" altLang="en-US" sz="2800" b="1" dirty="0">
                <a:latin typeface="Times New Roman" panose="02020503050405090304" charset="0"/>
                <a:ea typeface="微软雅黑" panose="020B0503020204020204" pitchFamily="34" charset="-122"/>
                <a:cs typeface="+mj-cs"/>
              </a:rPr>
              <a:t>二</a:t>
            </a:r>
            <a:r>
              <a:rPr lang="zh-CN" altLang="zh-CN" sz="2800" b="1" dirty="0" smtClean="0">
                <a:latin typeface="Times New Roman" panose="02020503050405090304" charset="0"/>
                <a:ea typeface="微软雅黑" panose="020B0503020204020204" pitchFamily="34" charset="-122"/>
                <a:cs typeface="+mj-cs"/>
              </a:rPr>
              <a:t>、</a:t>
            </a:r>
            <a:r>
              <a:rPr lang="en-US" altLang="zh-CN" sz="2800" b="1" dirty="0" smtClean="0">
                <a:latin typeface="Times New Roman" panose="02020503050405090304" charset="0"/>
                <a:ea typeface="微软雅黑" panose="020B0503020204020204" pitchFamily="34" charset="-122"/>
                <a:cs typeface="+mj-cs"/>
              </a:rPr>
              <a:t>    </a:t>
            </a:r>
            <a:r>
              <a:rPr lang="zh-CN" altLang="en-US" sz="2800" b="1" dirty="0">
                <a:latin typeface="Times New Roman" panose="02020503050405090304" charset="0"/>
                <a:ea typeface="微软雅黑" panose="020B0503020204020204" pitchFamily="34" charset="-122"/>
                <a:cs typeface="+mj-cs"/>
              </a:rPr>
              <a:t>亲子活动对婴幼儿</a:t>
            </a:r>
            <a:r>
              <a:rPr lang="zh-CN" altLang="en-US" sz="2800" b="1" dirty="0">
                <a:latin typeface="Times New Roman" panose="02020503050405090304" charset="0"/>
                <a:ea typeface="微软雅黑" panose="020B0503020204020204" pitchFamily="34" charset="-122"/>
                <a:cs typeface="+mj-cs"/>
              </a:rPr>
              <a:t>心理发展的价值</a:t>
            </a:r>
            <a:endParaRPr lang="zh-CN" altLang="en-US" sz="2800" b="1" dirty="0">
              <a:latin typeface="Times New Roman" panose="02020503050405090304" charset="0"/>
              <a:ea typeface="微软雅黑" panose="020B0503020204020204" pitchFamily="34" charset="-122"/>
              <a:cs typeface="+mj-cs"/>
            </a:endParaRPr>
          </a:p>
        </p:txBody>
      </p:sp>
      <p:pic>
        <p:nvPicPr>
          <p:cNvPr id="6" name="https://photo-static-api.fotomore.com/creative/vcg/400/new/VCG41N1438571066.jpg?uid=386&amp;timestamp=1743395423&amp;sign=36dca10f91b05c53095c89d97de4ccea" descr="中国宝宝"/>
          <p:cNvPicPr>
            <a:picLocks noChangeAspect="1"/>
          </p:cNvPicPr>
          <p:nvPr/>
        </p:nvPicPr>
        <p:blipFill>
          <a:blip r:embed="rId1"/>
          <a:srcRect l="2538" r="2538"/>
          <a:stretch>
            <a:fillRect/>
          </a:stretch>
        </p:blipFill>
        <p:spPr>
          <a:xfrm>
            <a:off x="3906520" y="2727325"/>
            <a:ext cx="3272155" cy="2299335"/>
          </a:xfrm>
          <a:prstGeom prst="rect">
            <a:avLst/>
          </a:prstGeom>
          <a:effectLst>
            <a:softEdge rad="57150"/>
          </a:effectLst>
        </p:spPr>
      </p:pic>
      <p:sp>
        <p:nvSpPr>
          <p:cNvPr id="10" name="文本框 9"/>
          <p:cNvSpPr txBox="1"/>
          <p:nvPr/>
        </p:nvSpPr>
        <p:spPr>
          <a:xfrm>
            <a:off x="688975" y="1346835"/>
            <a:ext cx="7330440" cy="1753235"/>
          </a:xfrm>
          <a:prstGeom prst="rect">
            <a:avLst/>
          </a:prstGeom>
          <a:noFill/>
        </p:spPr>
        <p:txBody>
          <a:bodyPr wrap="square" rtlCol="0">
            <a:spAutoFit/>
          </a:bodyPr>
          <a:p>
            <a:pPr>
              <a:lnSpc>
                <a:spcPct val="150000"/>
              </a:lnSpc>
            </a:pPr>
            <a:r>
              <a:rPr lang="en-US" altLang="zh-CN" sz="2400" b="1"/>
              <a:t>3.</a:t>
            </a:r>
            <a:r>
              <a:rPr lang="zh-CN" altLang="en-US" sz="2400" b="1"/>
              <a:t>思维发展</a:t>
            </a:r>
            <a:endParaRPr lang="zh-CN" altLang="en-US" sz="2400" b="1"/>
          </a:p>
          <a:p>
            <a:pPr>
              <a:lnSpc>
                <a:spcPct val="150000"/>
              </a:lnSpc>
            </a:pPr>
            <a:r>
              <a:rPr lang="zh-CN" altLang="en-US" sz="1600"/>
              <a:t>婴幼儿时期是儿童思维初步发展的阶段，此时出现了感知动作思维，即思维依赖于直接的感知和动作。亲子活动通过提供丰富的感官体验和互动机会，能有效支持其思维能力的发展。</a:t>
            </a:r>
            <a:endParaRPr lang="zh-CN" altLang="en-US" sz="160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ppt_x</p:attrName>
                                        </p:attrNameLst>
                                      </p:cBhvr>
                                      <p:tavLst>
                                        <p:tav tm="0">
                                          <p:val>
                                            <p:strVal val="#ppt_x-.2"/>
                                          </p:val>
                                        </p:tav>
                                        <p:tav tm="100000">
                                          <p:val>
                                            <p:strVal val="#ppt_x"/>
                                          </p:val>
                                        </p:tav>
                                      </p:tavLst>
                                    </p:anim>
                                    <p:anim calcmode="lin" valueType="num">
                                      <p:cBhvr>
                                        <p:cTn id="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20065" y="1415415"/>
            <a:ext cx="7856855" cy="1891665"/>
          </a:xfrm>
          <a:prstGeom prst="rect">
            <a:avLst/>
          </a:prstGeom>
          <a:noFill/>
        </p:spPr>
        <p:txBody>
          <a:bodyPr wrap="square" rtlCol="0">
            <a:spAutoFit/>
          </a:bodyPr>
          <a:p>
            <a:pPr>
              <a:lnSpc>
                <a:spcPct val="150000"/>
              </a:lnSpc>
            </a:pPr>
            <a:r>
              <a:rPr lang="en-US" altLang="zh-CN" sz="2400" b="1">
                <a:latin typeface="Arial Bold" panose="020B0604020202090204" charset="0"/>
                <a:cs typeface="Arial Bold" panose="020B0604020202090204" charset="0"/>
              </a:rPr>
              <a:t>4.</a:t>
            </a:r>
            <a:r>
              <a:rPr lang="zh-CN" altLang="en-US" sz="2400" b="1">
                <a:latin typeface="Arial Bold" panose="020B0604020202090204" charset="0"/>
                <a:cs typeface="Arial Bold" panose="020B0604020202090204" charset="0"/>
              </a:rPr>
              <a:t>想象发展</a:t>
            </a:r>
            <a:endParaRPr lang="zh-CN" altLang="en-US" sz="2400" b="1">
              <a:latin typeface="Arial Bold" panose="020B0604020202090204" charset="0"/>
              <a:cs typeface="Arial Bold" panose="020B0604020202090204" charset="0"/>
            </a:endParaRPr>
          </a:p>
          <a:p>
            <a:pPr>
              <a:lnSpc>
                <a:spcPct val="150000"/>
              </a:lnSpc>
            </a:pPr>
            <a:r>
              <a:rPr lang="zh-CN" altLang="en-US" sz="1800">
                <a:latin typeface="+mn-ea"/>
                <a:cs typeface="+mn-ea"/>
              </a:rPr>
              <a:t>参与亲子活动如角色扮演、故事讲述和艺术创作，婴幼儿能在安全鼓励环境中自由探索表达。</a:t>
            </a:r>
            <a:r>
              <a:rPr lang="zh-CN" altLang="en-US" sz="1800">
                <a:sym typeface="+mn-ea"/>
              </a:rPr>
              <a:t>激发了对世界的好奇心，</a:t>
            </a:r>
            <a:r>
              <a:rPr lang="zh-CN" altLang="en-US" sz="1800">
                <a:sym typeface="+mn-ea"/>
              </a:rPr>
              <a:t>从而促进了想象力的发展。</a:t>
            </a:r>
            <a:endParaRPr lang="zh-CN" altLang="en-US" sz="1800"/>
          </a:p>
          <a:p>
            <a:pPr>
              <a:lnSpc>
                <a:spcPct val="150000"/>
              </a:lnSpc>
            </a:pPr>
            <a:endParaRPr lang="zh-CN" altLang="en-US" sz="1800">
              <a:latin typeface="+mn-ea"/>
              <a:cs typeface="+mn-ea"/>
            </a:endParaRPr>
          </a:p>
        </p:txBody>
      </p:sp>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6458585" cy="497840"/>
          </a:xfrm>
          <a:prstGeom prst="rect">
            <a:avLst/>
          </a:prstGeom>
        </p:spPr>
        <p:txBody>
          <a:bodyPr wrap="none" lIns="68571" tIns="34285" rIns="68571" bIns="34285">
            <a:spAutoFit/>
          </a:bodyPr>
          <a:p>
            <a:pPr algn="l"/>
            <a:r>
              <a:rPr lang="zh-CN" altLang="zh-CN" sz="2800" b="1" dirty="0">
                <a:latin typeface="Times New Roman" panose="02020503050405090304" charset="0"/>
                <a:ea typeface="微软雅黑" panose="020B0503020204020204" pitchFamily="34" charset="-122"/>
                <a:cs typeface="+mj-cs"/>
              </a:rPr>
              <a:t>二、</a:t>
            </a:r>
            <a:r>
              <a:rPr lang="en-US" altLang="zh-CN" sz="2800" b="1" dirty="0">
                <a:latin typeface="Times New Roman" panose="02020503050405090304" charset="0"/>
                <a:ea typeface="微软雅黑" panose="020B0503020204020204" pitchFamily="34" charset="-122"/>
                <a:cs typeface="+mj-cs"/>
              </a:rPr>
              <a:t>   </a:t>
            </a:r>
            <a:r>
              <a:rPr lang="zh-CN" altLang="en-US" sz="2800" b="1" dirty="0">
                <a:latin typeface="Times New Roman" panose="02020503050405090304" charset="0"/>
                <a:ea typeface="微软雅黑" panose="020B0503020204020204" pitchFamily="34" charset="-122"/>
                <a:cs typeface="+mj-cs"/>
                <a:sym typeface="+mn-ea"/>
              </a:rPr>
              <a:t>亲子活动对婴幼儿</a:t>
            </a:r>
            <a:r>
              <a:rPr lang="zh-CN" altLang="en-US" sz="2800" b="1" dirty="0">
                <a:latin typeface="Times New Roman" panose="02020503050405090304" charset="0"/>
                <a:ea typeface="微软雅黑" panose="020B0503020204020204" pitchFamily="34" charset="-122"/>
                <a:cs typeface="+mj-cs"/>
                <a:sym typeface="+mn-ea"/>
              </a:rPr>
              <a:t>心理发展的价值</a:t>
            </a:r>
            <a:endParaRPr lang="zh-CN" altLang="en-US" sz="2800" b="1" dirty="0">
              <a:latin typeface="Times New Roman" panose="02020503050405090304" charset="0"/>
              <a:ea typeface="微软雅黑" panose="020B0503020204020204" pitchFamily="34" charset="-122"/>
              <a:cs typeface="+mj-cs"/>
            </a:endParaRPr>
          </a:p>
        </p:txBody>
      </p:sp>
      <p:pic>
        <p:nvPicPr>
          <p:cNvPr id="6" name="https://photo-static-api.fotomore.com/creative/vcg/400/new/VCG41N1270127864.jpg?uid=386&amp;timestamp=1743394780&amp;sign=434409da6cf7ce58439969618d1b24b7" descr="小女孩假装在家里照看洋娃娃"/>
          <p:cNvPicPr>
            <a:picLocks noChangeAspect="1"/>
          </p:cNvPicPr>
          <p:nvPr/>
        </p:nvPicPr>
        <p:blipFill>
          <a:blip r:embed="rId1"/>
          <a:srcRect t="14868" b="14868"/>
          <a:stretch>
            <a:fillRect/>
          </a:stretch>
        </p:blipFill>
        <p:spPr>
          <a:xfrm>
            <a:off x="4880610" y="2816860"/>
            <a:ext cx="3238500" cy="2145030"/>
          </a:xfrm>
          <a:prstGeom prst="rect">
            <a:avLst/>
          </a:prstGeom>
          <a:effectLst>
            <a:softEdge rad="5715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6547485" cy="497840"/>
          </a:xfrm>
          <a:prstGeom prst="rect">
            <a:avLst/>
          </a:prstGeom>
        </p:spPr>
        <p:txBody>
          <a:bodyPr wrap="none" lIns="68571" tIns="34285" rIns="68571" bIns="34285">
            <a:spAutoFit/>
          </a:bodyPr>
          <a:lstStyle/>
          <a:p>
            <a:pPr algn="l"/>
            <a:r>
              <a:rPr lang="zh-CN" altLang="en-US" sz="2800" b="1" dirty="0">
                <a:latin typeface="Times New Roman" panose="02020503050405090304" charset="0"/>
                <a:ea typeface="微软雅黑" panose="020B0503020204020204" pitchFamily="34" charset="-122"/>
                <a:cs typeface="+mj-cs"/>
              </a:rPr>
              <a:t>二</a:t>
            </a:r>
            <a:r>
              <a:rPr lang="zh-CN" altLang="zh-CN" sz="2800" b="1" dirty="0" smtClean="0">
                <a:latin typeface="Times New Roman" panose="02020503050405090304" charset="0"/>
                <a:ea typeface="微软雅黑" panose="020B0503020204020204" pitchFamily="34" charset="-122"/>
                <a:cs typeface="+mj-cs"/>
              </a:rPr>
              <a:t>、</a:t>
            </a:r>
            <a:r>
              <a:rPr lang="en-US" altLang="zh-CN" sz="2800" b="1" dirty="0" smtClean="0">
                <a:latin typeface="Times New Roman" panose="02020503050405090304" charset="0"/>
                <a:ea typeface="微软雅黑" panose="020B0503020204020204" pitchFamily="34" charset="-122"/>
                <a:cs typeface="+mj-cs"/>
              </a:rPr>
              <a:t>    </a:t>
            </a:r>
            <a:r>
              <a:rPr lang="zh-CN" altLang="en-US" sz="2800" b="1" dirty="0">
                <a:latin typeface="Times New Roman" panose="02020503050405090304" charset="0"/>
                <a:ea typeface="微软雅黑" panose="020B0503020204020204" pitchFamily="34" charset="-122"/>
                <a:cs typeface="+mj-cs"/>
              </a:rPr>
              <a:t>亲子活动对婴幼儿</a:t>
            </a:r>
            <a:r>
              <a:rPr lang="zh-CN" altLang="en-US" sz="2800" b="1" dirty="0">
                <a:latin typeface="Times New Roman" panose="02020503050405090304" charset="0"/>
                <a:ea typeface="微软雅黑" panose="020B0503020204020204" pitchFamily="34" charset="-122"/>
                <a:cs typeface="+mj-cs"/>
              </a:rPr>
              <a:t>心理发展的价值</a:t>
            </a:r>
            <a:endParaRPr lang="zh-CN" altLang="en-US" sz="2800" b="1" dirty="0">
              <a:latin typeface="Times New Roman" panose="02020503050405090304" charset="0"/>
              <a:ea typeface="微软雅黑" panose="020B0503020204020204" pitchFamily="34" charset="-122"/>
              <a:cs typeface="+mj-cs"/>
            </a:endParaRPr>
          </a:p>
        </p:txBody>
      </p:sp>
      <p:pic>
        <p:nvPicPr>
          <p:cNvPr id="6" name="https://photo-static-api.fotomore.com/creative/vcg/veer/400/new/VCG41N497280361.jpg?uid=386&amp;timestamp=1743395290&amp;sign=4dafa443862d72ad647cdb5bc3cca5fd" descr="拍手游戏"/>
          <p:cNvPicPr>
            <a:picLocks noChangeAspect="1"/>
          </p:cNvPicPr>
          <p:nvPr/>
        </p:nvPicPr>
        <p:blipFill>
          <a:blip r:embed="rId1"/>
          <a:srcRect l="2498" r="2498"/>
          <a:stretch>
            <a:fillRect/>
          </a:stretch>
        </p:blipFill>
        <p:spPr>
          <a:xfrm>
            <a:off x="3785870" y="2767965"/>
            <a:ext cx="2985770" cy="2098040"/>
          </a:xfrm>
          <a:prstGeom prst="rect">
            <a:avLst/>
          </a:prstGeom>
          <a:effectLst>
            <a:softEdge rad="57150"/>
          </a:effectLst>
        </p:spPr>
      </p:pic>
      <p:sp>
        <p:nvSpPr>
          <p:cNvPr id="9" name="文本框 8"/>
          <p:cNvSpPr txBox="1"/>
          <p:nvPr/>
        </p:nvSpPr>
        <p:spPr>
          <a:xfrm>
            <a:off x="532130" y="1291590"/>
            <a:ext cx="7663180" cy="1476375"/>
          </a:xfrm>
          <a:prstGeom prst="rect">
            <a:avLst/>
          </a:prstGeom>
          <a:noFill/>
        </p:spPr>
        <p:txBody>
          <a:bodyPr wrap="square" rtlCol="0">
            <a:spAutoFit/>
          </a:bodyPr>
          <a:p>
            <a:pPr>
              <a:lnSpc>
                <a:spcPct val="150000"/>
              </a:lnSpc>
            </a:pPr>
            <a:r>
              <a:rPr lang="en-US" altLang="zh-CN" sz="2400"/>
              <a:t>5</a:t>
            </a:r>
            <a:r>
              <a:rPr lang="en-US" altLang="zh-CN" sz="2400" b="1"/>
              <a:t>.</a:t>
            </a:r>
            <a:r>
              <a:rPr lang="zh-CN" altLang="en-US" sz="2400" b="1"/>
              <a:t>语言发展</a:t>
            </a:r>
            <a:endParaRPr lang="zh-CN" altLang="en-US" sz="2400"/>
          </a:p>
          <a:p>
            <a:pPr>
              <a:lnSpc>
                <a:spcPct val="150000"/>
              </a:lnSpc>
            </a:pPr>
            <a:r>
              <a:rPr lang="zh-CN" altLang="en-US" sz="1800">
                <a:sym typeface="+mn-ea"/>
              </a:rPr>
              <a:t>0—3岁是婴幼儿口语发展的关键期，</a:t>
            </a:r>
            <a:r>
              <a:rPr lang="zh-CN" altLang="en-US" sz="1800"/>
              <a:t>成人与婴幼儿互动时，语言输入和反馈有助于提高他们的语言理解和表达能力。</a:t>
            </a:r>
            <a:endParaRPr lang="zh-CN" altLang="en-US" sz="180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ISPRING_ULTRA_SCORM_TRACKING_SLIDES" val="1"/>
  <p:tag name="GENSWF_OUTPUT_FILE_NAME" val="33"/>
  <p:tag name="commondata" val="eyJoZGlkIjoiMzQ2MmQ5NGMxNjAxZjljMjcwNjUyZWY2ZmI1MjQ3Njg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1067</Words>
  <Application>WPS 演示</Application>
  <PresentationFormat>全屏显示(16:9)</PresentationFormat>
  <Paragraphs>65</Paragraphs>
  <Slides>11</Slides>
  <Notes>3</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11</vt:i4>
      </vt:variant>
    </vt:vector>
  </HeadingPairs>
  <TitlesOfParts>
    <vt:vector size="35" baseType="lpstr">
      <vt:lpstr>Arial</vt:lpstr>
      <vt:lpstr>宋体</vt:lpstr>
      <vt:lpstr>Wingdings</vt:lpstr>
      <vt:lpstr>Calibri</vt:lpstr>
      <vt:lpstr>ITC Avant Garde Std Bk</vt:lpstr>
      <vt:lpstr>苹方-简</vt:lpstr>
      <vt:lpstr>微软雅黑</vt:lpstr>
      <vt:lpstr>汉仪旗黑</vt:lpstr>
      <vt:lpstr>Arial</vt:lpstr>
      <vt:lpstr>汉仪铸字招牌黑简</vt:lpstr>
      <vt:lpstr>Times New Roman</vt:lpstr>
      <vt:lpstr>FZZhunYuan-M02S</vt:lpstr>
      <vt:lpstr>Arial Bold</vt:lpstr>
      <vt:lpstr>Wingdings</vt:lpstr>
      <vt:lpstr>Helvetica Neue</vt:lpstr>
      <vt:lpstr>宋体</vt:lpstr>
      <vt:lpstr>Arial Unicode MS</vt:lpstr>
      <vt:lpstr>等线 Light</vt:lpstr>
      <vt:lpstr>汉仪中等线KW</vt:lpstr>
      <vt:lpstr>等线</vt:lpstr>
      <vt:lpstr>汉仪书宋二KW</vt:lpstr>
      <vt:lpstr>Thonburi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zz</cp:lastModifiedBy>
  <cp:revision>3223</cp:revision>
  <dcterms:created xsi:type="dcterms:W3CDTF">2025-03-31T07:46:44Z</dcterms:created>
  <dcterms:modified xsi:type="dcterms:W3CDTF">2025-03-31T07:46:44Z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1A5CD7AE6C7E6D452E39EA6784A89824_43</vt:lpwstr>
  </property>
  <property fmtid="{D5CDD505-2E9C-101B-9397-08002B2CF9AE}" pid="3" name="KSOProductBuildVer">
    <vt:lpwstr>2052-6.10.1.8873</vt:lpwstr>
  </property>
</Properties>
</file>